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Default Extension="jpg" ContentType="image/jpg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0058400" cy="7772400"/>
  <p:notesSz cx="10058400" cy="77724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54380" y="2409444"/>
            <a:ext cx="8549640" cy="1632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1104900"/>
            <a:ext cx="9854184" cy="85343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00" y="1104900"/>
            <a:ext cx="6245352" cy="8534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600" y="1104900"/>
            <a:ext cx="9854184" cy="85343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600" y="1104900"/>
            <a:ext cx="6245352" cy="8534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600" y="1104900"/>
            <a:ext cx="9854184" cy="85343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600" y="1104900"/>
            <a:ext cx="6245352" cy="85343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600" y="1104900"/>
            <a:ext cx="9854184" cy="85343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1600" y="1104900"/>
            <a:ext cx="6245352" cy="8534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0346" y="2034205"/>
            <a:ext cx="8044180" cy="3765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64419" y="2682699"/>
            <a:ext cx="9310370" cy="3530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42048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eksforgeeks.org/mnist-dataset/" TargetMode="Externa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hyperlink" Target="http://www.researchgate.net/publication/265873345_QP_A_Het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://www.naddod.com/blog/gpu-cluster-network-in-" TargetMode="External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3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jpg"/><Relationship Id="rId4" Type="http://schemas.openxmlformats.org/officeDocument/2006/relationships/image" Target="../media/image16.png"/><Relationship Id="rId5" Type="http://schemas.openxmlformats.org/officeDocument/2006/relationships/image" Target="../media/image17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jpg"/><Relationship Id="rId5" Type="http://schemas.openxmlformats.org/officeDocument/2006/relationships/hyperlink" Target="http://www.valuecoders.com/blog/technology-and-" TargetMode="External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mailto:consult@sdsc.edu" TargetMode="External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sdsc.edu/education/on-demand-learning/index.html" TargetMode="External"/><Relationship Id="rId3" Type="http://schemas.openxmlformats.org/officeDocument/2006/relationships/hyperlink" Target="mailto:consult@sdsc.edu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edium.com/%40golnaz.hosseini/step-by-step-tutorial-image-" TargetMode="External"/><Relationship Id="rId3" Type="http://schemas.openxmlformats.org/officeDocument/2006/relationships/hyperlink" Target="https://medium.com/%40golnaz.hosseini/beginner-tutorial-image-classification-" TargetMode="External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hyperlink" Target="https://medium.com/%40golnaz.hosseini/begin" TargetMode="External"/><Relationship Id="rId5" Type="http://schemas.openxmlformats.org/officeDocument/2006/relationships/hyperlink" Target="https://medium.com/%40golnaz.hosseini/step-" TargetMode="External"/><Relationship Id="rId6" Type="http://schemas.openxmlformats.org/officeDocument/2006/relationships/image" Target="../media/image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eeksforgeeks.org/time-series-" TargetMode="External"/><Relationship Id="rId3" Type="http://schemas.openxmlformats.org/officeDocument/2006/relationships/image" Target="../media/image10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1304" y="1882139"/>
            <a:ext cx="8348472" cy="191414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1304" y="3942588"/>
            <a:ext cx="8348472" cy="2188464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007913" y="4342673"/>
            <a:ext cx="3362325" cy="1361440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1294765">
              <a:lnSpc>
                <a:spcPct val="97400"/>
              </a:lnSpc>
              <a:spcBef>
                <a:spcPts val="145"/>
              </a:spcBef>
            </a:pP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Aptos</a:t>
            </a:r>
            <a:r>
              <a:rPr dirty="0" sz="15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Arial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18pt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White 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r>
              <a:rPr dirty="0" sz="15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Presentation Title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1705"/>
              </a:lnSpc>
            </a:pP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1750"/>
              </a:lnSpc>
              <a:spcBef>
                <a:spcPts val="5"/>
              </a:spcBef>
            </a:pP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Date/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Session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ts val="1750"/>
              </a:lnSpc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AI</a:t>
            </a:r>
            <a:r>
              <a:rPr dirty="0" sz="15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30">
                <a:solidFill>
                  <a:srgbClr val="FFFFFF"/>
                </a:solidFill>
                <a:latin typeface="Arial"/>
                <a:cs typeface="Arial"/>
              </a:rPr>
              <a:t>Workshop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Denver,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CO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April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2-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3,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2025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781304" y="1720595"/>
            <a:ext cx="8348980" cy="2097405"/>
            <a:chOff x="781304" y="1720595"/>
            <a:chExt cx="8348980" cy="2097405"/>
          </a:xfrm>
        </p:grpSpPr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304" y="1857755"/>
              <a:ext cx="8348472" cy="1959864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1304" y="1720595"/>
              <a:ext cx="8348472" cy="2075688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5144" y="2540507"/>
              <a:ext cx="7946135" cy="6431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PyTorch</a:t>
            </a:r>
            <a:r>
              <a:rPr dirty="0" spc="-114"/>
              <a:t> </a:t>
            </a:r>
            <a:r>
              <a:rPr dirty="0" spc="-10"/>
              <a:t>Overview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34461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100"/>
              </a:spcBef>
              <a:buChar char="•"/>
              <a:tabLst>
                <a:tab pos="289560" algn="l"/>
              </a:tabLst>
            </a:pPr>
            <a:r>
              <a:rPr dirty="0" sz="1500" spc="-40">
                <a:latin typeface="Arial"/>
                <a:cs typeface="Arial"/>
              </a:rPr>
              <a:t>Hands-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“Learn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Basics”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PyTorch: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302308" y="2928402"/>
            <a:ext cx="927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592186" y="2965228"/>
            <a:ext cx="4342765" cy="2038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sz="1500" spc="-25">
                <a:latin typeface="Arial"/>
                <a:cs typeface="Arial"/>
              </a:rPr>
              <a:t>https://pytorch.org/tutorials/beginner/basics/intro.html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AI/ML</a:t>
            </a:r>
            <a:r>
              <a:rPr dirty="0" spc="-145"/>
              <a:t> </a:t>
            </a:r>
            <a:r>
              <a:rPr dirty="0" spc="-10"/>
              <a:t>Examples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36639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100"/>
              </a:spcBef>
              <a:buChar char="•"/>
              <a:tabLst>
                <a:tab pos="289560" algn="l"/>
              </a:tabLst>
            </a:pPr>
            <a:r>
              <a:rPr dirty="0" sz="1500" spc="-50">
                <a:latin typeface="Arial"/>
                <a:cs typeface="Arial"/>
              </a:rPr>
              <a:t>“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84211" y="2711217"/>
            <a:ext cx="1025525" cy="2038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595"/>
              </a:lnSpc>
            </a:pPr>
            <a:r>
              <a:rPr dirty="0" sz="1500" spc="-20">
                <a:latin typeface="Arial"/>
                <a:cs typeface="Arial"/>
              </a:rPr>
              <a:t>Hello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World”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02308" y="2928402"/>
            <a:ext cx="927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592186" y="2965229"/>
            <a:ext cx="4158615" cy="2038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u="heavy" sz="1500" spc="-3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https://developers.google.com/codelabs/tensorflow</a:t>
            </a:r>
            <a:endParaRPr sz="15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739583" y="2965229"/>
            <a:ext cx="1271905" cy="2038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u="heavy" sz="1500" spc="-2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-</a:t>
            </a: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1-</a:t>
            </a:r>
            <a:r>
              <a:rPr dirty="0" u="heavy" sz="1500" spc="-3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helloworld#1</a:t>
            </a:r>
            <a:endParaRPr sz="15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302308" y="3181386"/>
            <a:ext cx="927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1589646" y="3409324"/>
            <a:ext cx="6527800" cy="13335"/>
          </a:xfrm>
          <a:custGeom>
            <a:avLst/>
            <a:gdLst/>
            <a:ahLst/>
            <a:cxnLst/>
            <a:rect l="l" t="t" r="r" b="b"/>
            <a:pathLst>
              <a:path w="6527800" h="13335">
                <a:moveTo>
                  <a:pt x="6527800" y="0"/>
                </a:moveTo>
                <a:lnTo>
                  <a:pt x="0" y="0"/>
                </a:lnTo>
                <a:lnTo>
                  <a:pt x="0" y="12713"/>
                </a:lnTo>
                <a:lnTo>
                  <a:pt x="6527800" y="12713"/>
                </a:lnTo>
                <a:lnTo>
                  <a:pt x="6527800" y="0"/>
                </a:lnTo>
                <a:close/>
              </a:path>
            </a:pathLst>
          </a:custGeom>
          <a:solidFill>
            <a:srgbClr val="46788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1592186" y="3219615"/>
            <a:ext cx="2982595" cy="2038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sz="1500" spc="-30">
                <a:solidFill>
                  <a:srgbClr val="467886"/>
                </a:solidFill>
                <a:latin typeface="Arial"/>
                <a:cs typeface="Arial"/>
              </a:rPr>
              <a:t>https://parthdevai.medium.com/hello</a:t>
            </a:r>
            <a:endParaRPr sz="15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559011" y="3219615"/>
            <a:ext cx="3595370" cy="2038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sz="1500" spc="-20">
                <a:solidFill>
                  <a:srgbClr val="467886"/>
                </a:solidFill>
                <a:latin typeface="Arial"/>
                <a:cs typeface="Arial"/>
              </a:rPr>
              <a:t>-</a:t>
            </a:r>
            <a:r>
              <a:rPr dirty="0" sz="1500" spc="-35">
                <a:solidFill>
                  <a:srgbClr val="467886"/>
                </a:solidFill>
                <a:latin typeface="Arial"/>
                <a:cs typeface="Arial"/>
              </a:rPr>
              <a:t>world-</a:t>
            </a:r>
            <a:r>
              <a:rPr dirty="0" sz="1500" spc="-40">
                <a:solidFill>
                  <a:srgbClr val="467886"/>
                </a:solidFill>
                <a:latin typeface="Arial"/>
                <a:cs typeface="Arial"/>
              </a:rPr>
              <a:t>program-</a:t>
            </a:r>
            <a:r>
              <a:rPr dirty="0" sz="1500" spc="-35">
                <a:solidFill>
                  <a:srgbClr val="467886"/>
                </a:solidFill>
                <a:latin typeface="Arial"/>
                <a:cs typeface="Arial"/>
              </a:rPr>
              <a:t>with-</a:t>
            </a:r>
            <a:r>
              <a:rPr dirty="0" sz="1500" spc="-30">
                <a:solidFill>
                  <a:srgbClr val="467886"/>
                </a:solidFill>
                <a:latin typeface="Arial"/>
                <a:cs typeface="Arial"/>
              </a:rPr>
              <a:t>ai-artificial-</a:t>
            </a:r>
            <a:r>
              <a:rPr dirty="0" sz="1500" spc="-10">
                <a:solidFill>
                  <a:srgbClr val="467886"/>
                </a:solidFill>
                <a:latin typeface="Arial"/>
                <a:cs typeface="Arial"/>
              </a:rPr>
              <a:t>intelligence-</a:t>
            </a:r>
            <a:endParaRPr sz="15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592186" y="3410060"/>
            <a:ext cx="1209675" cy="2038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ae8acd86c71c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932739" y="3983009"/>
            <a:ext cx="92710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222616" y="4020860"/>
            <a:ext cx="1711325" cy="20383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600"/>
              </a:lnSpc>
            </a:pPr>
            <a:r>
              <a:rPr dirty="0" sz="1500" spc="-25">
                <a:latin typeface="Arial"/>
                <a:cs typeface="Arial"/>
              </a:rPr>
              <a:t>Image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classifications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046" y="2085615"/>
            <a:ext cx="4662170" cy="318135"/>
          </a:xfrm>
          <a:prstGeom prst="rect"/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60"/>
              </a:lnSpc>
            </a:pPr>
            <a:r>
              <a:rPr dirty="0"/>
              <a:t>Hello</a:t>
            </a:r>
            <a:r>
              <a:rPr dirty="0" spc="-105"/>
              <a:t> </a:t>
            </a:r>
            <a:r>
              <a:rPr dirty="0"/>
              <a:t>World</a:t>
            </a:r>
            <a:r>
              <a:rPr dirty="0" spc="-105"/>
              <a:t> </a:t>
            </a:r>
            <a:r>
              <a:rPr dirty="0"/>
              <a:t>of</a:t>
            </a:r>
            <a:r>
              <a:rPr dirty="0" spc="-100"/>
              <a:t> </a:t>
            </a:r>
            <a:r>
              <a:rPr dirty="0" spc="-10"/>
              <a:t>AI/ML/DL:</a:t>
            </a:r>
            <a:r>
              <a:rPr dirty="0" spc="-100"/>
              <a:t> </a:t>
            </a:r>
            <a:r>
              <a:rPr dirty="0" spc="-10"/>
              <a:t>Tensorflow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552894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10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Tensorflow: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Hello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World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Learning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Neural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Networks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046" y="2085615"/>
            <a:ext cx="1144905" cy="318135"/>
          </a:xfrm>
          <a:prstGeom prst="rect"/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60"/>
              </a:lnSpc>
            </a:pPr>
            <a:r>
              <a:rPr dirty="0" spc="-25"/>
              <a:t>Datasets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404177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100"/>
              </a:spcBef>
              <a:buChar char="•"/>
              <a:tabLst>
                <a:tab pos="289560" algn="l"/>
              </a:tabLst>
            </a:pPr>
            <a:r>
              <a:rPr dirty="0" sz="1500" spc="-35">
                <a:latin typeface="Arial"/>
                <a:cs typeface="Arial"/>
              </a:rPr>
              <a:t>https://</a:t>
            </a:r>
            <a:r>
              <a:rPr dirty="0" sz="1500" spc="-35">
                <a:latin typeface="Arial"/>
                <a:cs typeface="Arial"/>
                <a:hlinkClick r:id="rId2"/>
              </a:rPr>
              <a:t>www.geeksforgeeks.org/mnist-</a:t>
            </a:r>
            <a:r>
              <a:rPr dirty="0" sz="1500" spc="-10">
                <a:latin typeface="Arial"/>
                <a:cs typeface="Arial"/>
                <a:hlinkClick r:id="rId2"/>
              </a:rPr>
              <a:t>dataset/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046" y="2085615"/>
            <a:ext cx="3361690" cy="318135"/>
          </a:xfrm>
          <a:prstGeom prst="rect"/>
          <a:solidFill>
            <a:srgbClr val="FFFF00"/>
          </a:solidFill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460"/>
              </a:lnSpc>
            </a:pPr>
            <a:r>
              <a:rPr dirty="0" spc="-25"/>
              <a:t>Hands-</a:t>
            </a:r>
            <a:r>
              <a:rPr dirty="0"/>
              <a:t>on:</a:t>
            </a:r>
            <a:r>
              <a:rPr dirty="0" spc="-60"/>
              <a:t> </a:t>
            </a:r>
            <a:r>
              <a:rPr dirty="0"/>
              <a:t>AI</a:t>
            </a:r>
            <a:r>
              <a:rPr dirty="0" spc="-55"/>
              <a:t> </a:t>
            </a:r>
            <a:r>
              <a:rPr dirty="0" spc="-10"/>
              <a:t>Frameworks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275653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100"/>
              </a:spcBef>
              <a:buChar char="•"/>
              <a:tabLst>
                <a:tab pos="289560" algn="l"/>
              </a:tabLst>
            </a:pPr>
            <a:r>
              <a:rPr dirty="0" sz="1500">
                <a:latin typeface="Arial"/>
                <a:cs typeface="Arial"/>
              </a:rPr>
              <a:t>List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slides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use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hands-</a:t>
            </a:r>
            <a:r>
              <a:rPr dirty="0" sz="1500" spc="-25">
                <a:latin typeface="Arial"/>
                <a:cs typeface="Arial"/>
              </a:rPr>
              <a:t>on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213" y="3986579"/>
            <a:ext cx="8176895" cy="773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900" b="1">
                <a:latin typeface="Arial"/>
                <a:cs typeface="Arial"/>
              </a:rPr>
              <a:t>2.</a:t>
            </a:r>
            <a:r>
              <a:rPr dirty="0" sz="4900" spc="-204" b="1">
                <a:latin typeface="Arial"/>
                <a:cs typeface="Arial"/>
              </a:rPr>
              <a:t> </a:t>
            </a:r>
            <a:r>
              <a:rPr dirty="0" sz="4900" spc="-10" b="1">
                <a:latin typeface="Arial"/>
                <a:cs typeface="Arial"/>
              </a:rPr>
              <a:t>Hardware</a:t>
            </a:r>
            <a:r>
              <a:rPr dirty="0" sz="4900" spc="-215" b="1">
                <a:latin typeface="Arial"/>
                <a:cs typeface="Arial"/>
              </a:rPr>
              <a:t> </a:t>
            </a:r>
            <a:r>
              <a:rPr dirty="0" sz="4900" spc="-10" b="1">
                <a:latin typeface="Arial"/>
                <a:cs typeface="Arial"/>
              </a:rPr>
              <a:t>Considerations</a:t>
            </a:r>
            <a:endParaRPr sz="49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01600" y="1104900"/>
            <a:ext cx="9854565" cy="853440"/>
            <a:chOff x="101600" y="1104900"/>
            <a:chExt cx="9854565" cy="8534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1104900"/>
              <a:ext cx="9854184" cy="8534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104900"/>
              <a:ext cx="6245352" cy="853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63881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Differences</a:t>
            </a:r>
            <a:r>
              <a:rPr dirty="0" spc="-105"/>
              <a:t> </a:t>
            </a:r>
            <a:r>
              <a:rPr dirty="0" spc="-10"/>
              <a:t>Between</a:t>
            </a:r>
            <a:r>
              <a:rPr dirty="0" spc="-100"/>
              <a:t> </a:t>
            </a:r>
            <a:r>
              <a:rPr dirty="0" spc="-10"/>
              <a:t>GPUs</a:t>
            </a:r>
            <a:r>
              <a:rPr dirty="0" spc="-100"/>
              <a:t> </a:t>
            </a:r>
            <a:r>
              <a:rPr dirty="0"/>
              <a:t>and</a:t>
            </a:r>
            <a:r>
              <a:rPr dirty="0" spc="-100"/>
              <a:t> </a:t>
            </a:r>
            <a:r>
              <a:rPr dirty="0" spc="-10"/>
              <a:t>CPUs</a:t>
            </a:r>
            <a:r>
              <a:rPr dirty="0" spc="-100"/>
              <a:t> </a:t>
            </a:r>
            <a:r>
              <a:rPr dirty="0"/>
              <a:t>for</a:t>
            </a:r>
            <a:r>
              <a:rPr dirty="0" spc="-90"/>
              <a:t> </a:t>
            </a:r>
            <a:r>
              <a:rPr dirty="0"/>
              <a:t>AI</a:t>
            </a:r>
            <a:r>
              <a:rPr dirty="0" spc="-95"/>
              <a:t> </a:t>
            </a:r>
            <a:r>
              <a:rPr dirty="0" spc="-10"/>
              <a:t>Workloads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766773" y="2699802"/>
            <a:ext cx="3642360" cy="226314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12700" marR="5080">
              <a:lnSpc>
                <a:spcPct val="87300"/>
              </a:lnSpc>
              <a:spcBef>
                <a:spcPts val="330"/>
              </a:spcBef>
            </a:pPr>
            <a:r>
              <a:rPr dirty="0" sz="1500" spc="-30" b="1">
                <a:latin typeface="Arial"/>
                <a:cs typeface="Arial"/>
              </a:rPr>
              <a:t>CPUs</a:t>
            </a:r>
            <a:r>
              <a:rPr dirty="0" sz="1500" spc="-55" b="1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(Central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Processing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Units)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 b="1">
                <a:latin typeface="Arial"/>
                <a:cs typeface="Arial"/>
              </a:rPr>
              <a:t>GPUs </a:t>
            </a:r>
            <a:r>
              <a:rPr dirty="0" sz="1500" spc="-25">
                <a:latin typeface="Arial"/>
                <a:cs typeface="Arial"/>
              </a:rPr>
              <a:t>(Graphics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Processing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Units)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optimized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different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types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tasks.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selecting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right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resource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workloads, </a:t>
            </a:r>
            <a:r>
              <a:rPr dirty="0" sz="1500" spc="-35">
                <a:latin typeface="Arial"/>
                <a:cs typeface="Arial"/>
              </a:rPr>
              <a:t>understanding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key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differences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crucial.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25"/>
              </a:spcBef>
              <a:buChar char="•"/>
              <a:tabLst>
                <a:tab pos="289560" algn="l"/>
              </a:tabLst>
            </a:pPr>
            <a:r>
              <a:rPr dirty="0" sz="1500">
                <a:latin typeface="Arial"/>
                <a:cs typeface="Arial"/>
              </a:rPr>
              <a:t>1.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Architecture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Parallelism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500"/>
              </a:spcBef>
              <a:buChar char="•"/>
              <a:tabLst>
                <a:tab pos="289560" algn="l"/>
              </a:tabLst>
            </a:pPr>
            <a:r>
              <a:rPr dirty="0" sz="1500">
                <a:latin typeface="Arial"/>
                <a:cs typeface="Arial"/>
              </a:rPr>
              <a:t>2.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Performance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Workloads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>
                <a:latin typeface="Arial"/>
                <a:cs typeface="Arial"/>
              </a:rPr>
              <a:t>3.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Memory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Handling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>
                <a:latin typeface="Arial"/>
                <a:cs typeface="Arial"/>
              </a:rPr>
              <a:t>4.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Power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Efficiency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5389" y="2571558"/>
            <a:ext cx="2019260" cy="3443726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224409" y="6159891"/>
            <a:ext cx="2943860" cy="38862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12700" marR="5080">
              <a:lnSpc>
                <a:spcPct val="98700"/>
              </a:lnSpc>
              <a:spcBef>
                <a:spcPts val="110"/>
              </a:spcBef>
            </a:pPr>
            <a:r>
              <a:rPr dirty="0" sz="800">
                <a:latin typeface="Arial"/>
                <a:cs typeface="Arial"/>
              </a:rPr>
              <a:t>A</a:t>
            </a:r>
            <a:r>
              <a:rPr dirty="0" sz="800" spc="10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Heterogeneous</a:t>
            </a:r>
            <a:r>
              <a:rPr dirty="0" sz="800" spc="1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Multi-</a:t>
            </a:r>
            <a:r>
              <a:rPr dirty="0" sz="800" spc="-10">
                <a:latin typeface="Arial"/>
                <a:cs typeface="Arial"/>
              </a:rPr>
              <a:t>Accelerator</a:t>
            </a:r>
            <a:r>
              <a:rPr dirty="0" sz="800" spc="20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Cluster. https</a:t>
            </a:r>
            <a:r>
              <a:rPr dirty="0" sz="800" spc="-10">
                <a:latin typeface="Arial"/>
                <a:cs typeface="Arial"/>
                <a:hlinkClick r:id="rId3"/>
              </a:rPr>
              <a:t>://www.researchgate.net/publication/265873345_QP_A_Het</a:t>
            </a:r>
            <a:r>
              <a:rPr dirty="0" sz="800" spc="-10">
                <a:latin typeface="Arial"/>
                <a:cs typeface="Arial"/>
              </a:rPr>
              <a:t> erogeneous_Multi-Accelerator_Cluster</a:t>
            </a:r>
            <a:r>
              <a:rPr dirty="0" sz="800" spc="12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(2009)</a:t>
            </a:r>
            <a:endParaRPr sz="8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1407" y="2571558"/>
            <a:ext cx="3045783" cy="286304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052654" y="5620396"/>
            <a:ext cx="2438400" cy="2755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50"/>
              </a:spcBef>
            </a:pPr>
            <a:r>
              <a:rPr dirty="0" sz="800" spc="-10">
                <a:latin typeface="Arial"/>
                <a:cs typeface="Arial"/>
              </a:rPr>
              <a:t>https://</a:t>
            </a:r>
            <a:r>
              <a:rPr dirty="0" sz="800" spc="-10">
                <a:latin typeface="Arial"/>
                <a:cs typeface="Arial"/>
                <a:hlinkClick r:id="rId5"/>
              </a:rPr>
              <a:t>www.naddod.com/blog/gpu-cluster-network-</a:t>
            </a:r>
            <a:r>
              <a:rPr dirty="0" sz="800" spc="-25">
                <a:latin typeface="Arial"/>
                <a:cs typeface="Arial"/>
                <a:hlinkClick r:id="rId5"/>
              </a:rPr>
              <a:t>in-</a:t>
            </a:r>
            <a:r>
              <a:rPr dirty="0" sz="800" spc="-10">
                <a:latin typeface="Arial"/>
                <a:cs typeface="Arial"/>
              </a:rPr>
              <a:t> large-language-model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630" y="1921430"/>
            <a:ext cx="3615690" cy="376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Architecture</a:t>
            </a:r>
            <a:r>
              <a:rPr dirty="0" spc="-90"/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 spc="-10"/>
              <a:t>Parallelism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4023" y="2600175"/>
            <a:ext cx="3848100" cy="3566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latin typeface="Arial"/>
                <a:cs typeface="Arial"/>
              </a:rPr>
              <a:t>CPU</a:t>
            </a:r>
            <a:r>
              <a:rPr dirty="0" sz="1900" spc="10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(Central</a:t>
            </a:r>
            <a:r>
              <a:rPr dirty="0" sz="1900" spc="7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Processing</a:t>
            </a:r>
            <a:r>
              <a:rPr dirty="0" sz="1900" spc="90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Unit):</a:t>
            </a:r>
            <a:endParaRPr sz="1900">
              <a:latin typeface="Arial"/>
              <a:cs typeface="Arial"/>
            </a:endParaRPr>
          </a:p>
          <a:p>
            <a:pPr marL="289560" marR="70485" indent="-277495">
              <a:lnSpc>
                <a:spcPct val="87300"/>
              </a:lnSpc>
              <a:spcBef>
                <a:spcPts val="202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Designed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General-</a:t>
            </a:r>
            <a:r>
              <a:rPr dirty="0" sz="1500" spc="-30">
                <a:latin typeface="Arial"/>
                <a:cs typeface="Arial"/>
              </a:rPr>
              <a:t>purpose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Computing: </a:t>
            </a:r>
            <a:r>
              <a:rPr dirty="0" sz="1500" spc="-30">
                <a:latin typeface="Arial"/>
                <a:cs typeface="Arial"/>
              </a:rPr>
              <a:t>CPUs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built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handle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wide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variety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of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optimized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sequential </a:t>
            </a:r>
            <a:r>
              <a:rPr dirty="0" sz="1500" spc="-30">
                <a:latin typeface="Arial"/>
                <a:cs typeface="Arial"/>
              </a:rPr>
              <a:t>processing.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Ideal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require </a:t>
            </a:r>
            <a:r>
              <a:rPr dirty="0" sz="1500" spc="-20">
                <a:latin typeface="Arial"/>
                <a:cs typeface="Arial"/>
              </a:rPr>
              <a:t>strong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single-</a:t>
            </a:r>
            <a:r>
              <a:rPr dirty="0" sz="1500" spc="-30">
                <a:latin typeface="Arial"/>
                <a:cs typeface="Arial"/>
              </a:rPr>
              <a:t>threaded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performance.</a:t>
            </a:r>
            <a:endParaRPr sz="1500">
              <a:latin typeface="Arial"/>
              <a:cs typeface="Arial"/>
            </a:endParaRPr>
          </a:p>
          <a:p>
            <a:pPr marL="289560" marR="121285" indent="-277495">
              <a:lnSpc>
                <a:spcPct val="86000"/>
              </a:lnSpc>
              <a:spcBef>
                <a:spcPts val="875"/>
              </a:spcBef>
              <a:buChar char="•"/>
              <a:tabLst>
                <a:tab pos="289560" algn="l"/>
              </a:tabLst>
            </a:pPr>
            <a:r>
              <a:rPr dirty="0" sz="1500" spc="-10">
                <a:latin typeface="Arial"/>
                <a:cs typeface="Arial"/>
              </a:rPr>
              <a:t>Few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Cores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(Typically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4-</a:t>
            </a:r>
            <a:r>
              <a:rPr dirty="0" sz="1500">
                <a:latin typeface="Arial"/>
                <a:cs typeface="Arial"/>
              </a:rPr>
              <a:t>16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cores):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CPUs have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fewer,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but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more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powerful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cores, </a:t>
            </a:r>
            <a:r>
              <a:rPr dirty="0" sz="1500" spc="-30">
                <a:latin typeface="Arial"/>
                <a:cs typeface="Arial"/>
              </a:rPr>
              <a:t>optimized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high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single- </a:t>
            </a:r>
            <a:r>
              <a:rPr dirty="0" sz="1500" spc="-20">
                <a:latin typeface="Arial"/>
                <a:cs typeface="Arial"/>
              </a:rPr>
              <a:t>thread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performance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(e.g.,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complex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control </a:t>
            </a:r>
            <a:r>
              <a:rPr dirty="0" sz="1500" spc="-20">
                <a:latin typeface="Arial"/>
                <a:cs typeface="Arial"/>
              </a:rPr>
              <a:t>logic,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sequential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algorithms).</a:t>
            </a:r>
            <a:endParaRPr sz="1500">
              <a:latin typeface="Arial"/>
              <a:cs typeface="Arial"/>
            </a:endParaRPr>
          </a:p>
          <a:p>
            <a:pPr marL="289560" marR="5080" indent="-277495">
              <a:lnSpc>
                <a:spcPct val="87100"/>
              </a:lnSpc>
              <a:spcBef>
                <a:spcPts val="83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Limited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Parallelism: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better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suited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serial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small-</a:t>
            </a:r>
            <a:r>
              <a:rPr dirty="0" sz="1500" spc="-20">
                <a:latin typeface="Arial"/>
                <a:cs typeface="Arial"/>
              </a:rPr>
              <a:t>scale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(e.g.,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handling </a:t>
            </a:r>
            <a:r>
              <a:rPr dirty="0" sz="1500">
                <a:latin typeface="Arial"/>
                <a:cs typeface="Arial"/>
              </a:rPr>
              <a:t>OS,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logic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operations,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I/O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operations,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and </a:t>
            </a:r>
            <a:r>
              <a:rPr dirty="0" sz="1500" spc="-10">
                <a:latin typeface="Arial"/>
                <a:cs typeface="Arial"/>
              </a:rPr>
              <a:t>light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computational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work).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244388" y="2600175"/>
            <a:ext cx="4297680" cy="3566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100"/>
              </a:spcBef>
            </a:pPr>
            <a:r>
              <a:rPr dirty="0" sz="1900" b="1">
                <a:latin typeface="Arial"/>
                <a:cs typeface="Arial"/>
              </a:rPr>
              <a:t>GPU</a:t>
            </a:r>
            <a:r>
              <a:rPr dirty="0" sz="1900" spc="105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(Graphics</a:t>
            </a:r>
            <a:r>
              <a:rPr dirty="0" sz="1900" spc="100" b="1">
                <a:latin typeface="Arial"/>
                <a:cs typeface="Arial"/>
              </a:rPr>
              <a:t> </a:t>
            </a:r>
            <a:r>
              <a:rPr dirty="0" sz="1900" b="1">
                <a:latin typeface="Arial"/>
                <a:cs typeface="Arial"/>
              </a:rPr>
              <a:t>Processing</a:t>
            </a:r>
            <a:r>
              <a:rPr dirty="0" sz="1900" spc="95" b="1">
                <a:latin typeface="Arial"/>
                <a:cs typeface="Arial"/>
              </a:rPr>
              <a:t> </a:t>
            </a:r>
            <a:r>
              <a:rPr dirty="0" sz="1900" spc="-10" b="1">
                <a:latin typeface="Arial"/>
                <a:cs typeface="Arial"/>
              </a:rPr>
              <a:t>Unit):</a:t>
            </a:r>
            <a:endParaRPr sz="1900">
              <a:latin typeface="Arial"/>
              <a:cs typeface="Arial"/>
            </a:endParaRPr>
          </a:p>
          <a:p>
            <a:pPr marL="289560" marR="311150" indent="-277495">
              <a:lnSpc>
                <a:spcPct val="87100"/>
              </a:lnSpc>
              <a:spcBef>
                <a:spcPts val="2025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Designed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Highly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Workloads: </a:t>
            </a:r>
            <a:r>
              <a:rPr dirty="0" sz="1500" spc="-30">
                <a:latin typeface="Arial"/>
                <a:cs typeface="Arial"/>
              </a:rPr>
              <a:t>optimized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high-</a:t>
            </a:r>
            <a:r>
              <a:rPr dirty="0" sz="1500" spc="-20">
                <a:latin typeface="Arial"/>
                <a:cs typeface="Arial"/>
              </a:rPr>
              <a:t>level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 </a:t>
            </a:r>
            <a:r>
              <a:rPr dirty="0" sz="1500" spc="-10">
                <a:latin typeface="Arial"/>
                <a:cs typeface="Arial"/>
              </a:rPr>
              <a:t>computation, </a:t>
            </a:r>
            <a:r>
              <a:rPr dirty="0" sz="1500" spc="-20">
                <a:latin typeface="Arial"/>
                <a:cs typeface="Arial"/>
              </a:rPr>
              <a:t>useful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AI/ML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workloads,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multiple </a:t>
            </a:r>
            <a:r>
              <a:rPr dirty="0" sz="1500" spc="-30">
                <a:latin typeface="Arial"/>
                <a:cs typeface="Arial"/>
              </a:rPr>
              <a:t>operations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performed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simultaneously.</a:t>
            </a:r>
            <a:endParaRPr sz="1500">
              <a:latin typeface="Arial"/>
              <a:cs typeface="Arial"/>
            </a:endParaRPr>
          </a:p>
          <a:p>
            <a:pPr marL="289560" marR="5080" indent="-277495">
              <a:lnSpc>
                <a:spcPct val="86700"/>
              </a:lnSpc>
              <a:spcBef>
                <a:spcPts val="84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Thousands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Cores: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smaller,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simpler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optimized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execution.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This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allows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them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handle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massive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number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simultaneously, </a:t>
            </a:r>
            <a:r>
              <a:rPr dirty="0" sz="1500" spc="-30">
                <a:latin typeface="Arial"/>
                <a:cs typeface="Arial"/>
              </a:rPr>
              <a:t>making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them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perfect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matrix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multiplications, </a:t>
            </a:r>
            <a:r>
              <a:rPr dirty="0" sz="1500" spc="-30">
                <a:latin typeface="Arial"/>
                <a:cs typeface="Arial"/>
              </a:rPr>
              <a:t>convolutions,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other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parallelizable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operations </a:t>
            </a:r>
            <a:r>
              <a:rPr dirty="0" sz="1500" spc="-35">
                <a:latin typeface="Arial"/>
                <a:cs typeface="Arial"/>
              </a:rPr>
              <a:t>common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learning.</a:t>
            </a:r>
            <a:endParaRPr sz="1500">
              <a:latin typeface="Arial"/>
              <a:cs typeface="Arial"/>
            </a:endParaRPr>
          </a:p>
          <a:p>
            <a:pPr marL="289560" marR="25400" indent="-277495">
              <a:lnSpc>
                <a:spcPct val="87100"/>
              </a:lnSpc>
              <a:spcBef>
                <a:spcPts val="83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Optimized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throughput,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not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latency: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 excel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throughput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(performing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many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operations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parallel),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rather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than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latency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(minimizing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time taken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individual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operation).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Performance</a:t>
            </a:r>
            <a:r>
              <a:rPr dirty="0" spc="-90"/>
              <a:t> </a:t>
            </a:r>
            <a:r>
              <a:rPr dirty="0"/>
              <a:t>for</a:t>
            </a:r>
            <a:r>
              <a:rPr dirty="0" spc="-75"/>
              <a:t> </a:t>
            </a:r>
            <a:r>
              <a:rPr dirty="0"/>
              <a:t>AI</a:t>
            </a:r>
            <a:r>
              <a:rPr dirty="0" spc="-85"/>
              <a:t> </a:t>
            </a:r>
            <a:r>
              <a:rPr dirty="0" spc="-10"/>
              <a:t>Workloads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4023" y="2522495"/>
            <a:ext cx="3949700" cy="29279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04775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CPUs</a:t>
            </a:r>
            <a:r>
              <a:rPr dirty="0" sz="1600" spc="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for</a:t>
            </a:r>
            <a:r>
              <a:rPr dirty="0" sz="1600" spc="2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AI:</a:t>
            </a: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70"/>
              </a:spcBef>
            </a:pPr>
            <a:endParaRPr sz="1600">
              <a:latin typeface="Arial"/>
              <a:cs typeface="Arial"/>
            </a:endParaRPr>
          </a:p>
          <a:p>
            <a:pPr marL="289560" marR="310515" indent="-277495">
              <a:lnSpc>
                <a:spcPct val="66700"/>
              </a:lnSpc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Smaller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Scale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Workloads: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CPUs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perform </a:t>
            </a:r>
            <a:r>
              <a:rPr dirty="0" sz="1500" spc="-20">
                <a:latin typeface="Arial"/>
                <a:cs typeface="Arial"/>
              </a:rPr>
              <a:t>better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workloads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where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not</a:t>
            </a:r>
            <a:endParaRPr sz="1500">
              <a:latin typeface="Arial"/>
              <a:cs typeface="Arial"/>
            </a:endParaRPr>
          </a:p>
          <a:p>
            <a:pPr marL="289560">
              <a:lnSpc>
                <a:spcPts val="994"/>
              </a:lnSpc>
            </a:pPr>
            <a:r>
              <a:rPr dirty="0" sz="1500" spc="-20">
                <a:latin typeface="Arial"/>
                <a:cs typeface="Arial"/>
              </a:rPr>
              <a:t>highly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parallelizable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(e.g.,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small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models,</a:t>
            </a:r>
            <a:endParaRPr sz="1500">
              <a:latin typeface="Arial"/>
              <a:cs typeface="Arial"/>
            </a:endParaRPr>
          </a:p>
          <a:p>
            <a:pPr marL="289560" marR="5080">
              <a:lnSpc>
                <a:spcPct val="66700"/>
              </a:lnSpc>
              <a:spcBef>
                <a:spcPts val="300"/>
              </a:spcBef>
            </a:pPr>
            <a:r>
              <a:rPr dirty="0" sz="1500" spc="-25">
                <a:latin typeface="Arial"/>
                <a:cs typeface="Arial"/>
              </a:rPr>
              <a:t>inference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small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require </a:t>
            </a:r>
            <a:r>
              <a:rPr dirty="0" sz="1500">
                <a:latin typeface="Arial"/>
                <a:cs typeface="Arial"/>
              </a:rPr>
              <a:t>fast</a:t>
            </a:r>
            <a:r>
              <a:rPr dirty="0" sz="1500" spc="-35">
                <a:latin typeface="Arial"/>
                <a:cs typeface="Arial"/>
              </a:rPr>
              <a:t> single-</a:t>
            </a:r>
            <a:r>
              <a:rPr dirty="0" sz="1500" spc="-30">
                <a:latin typeface="Arial"/>
                <a:cs typeface="Arial"/>
              </a:rPr>
              <a:t>threaded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processing).</a:t>
            </a:r>
            <a:endParaRPr sz="1500">
              <a:latin typeface="Arial"/>
              <a:cs typeface="Arial"/>
            </a:endParaRPr>
          </a:p>
          <a:p>
            <a:pPr marL="289560" marR="292735" indent="-277495">
              <a:lnSpc>
                <a:spcPct val="66700"/>
              </a:lnSpc>
              <a:spcBef>
                <a:spcPts val="815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Flexibility: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CPUs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handle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variety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of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like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handling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system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I/O,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managing</a:t>
            </a:r>
            <a:endParaRPr sz="1500">
              <a:latin typeface="Arial"/>
              <a:cs typeface="Arial"/>
            </a:endParaRPr>
          </a:p>
          <a:p>
            <a:pPr marL="289560" marR="15875">
              <a:lnSpc>
                <a:spcPct val="66700"/>
              </a:lnSpc>
              <a:spcBef>
                <a:spcPts val="95"/>
              </a:spcBef>
            </a:pPr>
            <a:r>
              <a:rPr dirty="0" sz="1500" spc="-25">
                <a:latin typeface="Arial"/>
                <a:cs typeface="Arial"/>
              </a:rPr>
              <a:t>control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flows,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running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complex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logic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that </a:t>
            </a:r>
            <a:r>
              <a:rPr dirty="0" sz="1500" spc="-10">
                <a:latin typeface="Arial"/>
                <a:cs typeface="Arial"/>
              </a:rPr>
              <a:t>isn't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easily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parallelizable.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ts val="1500"/>
              </a:lnSpc>
              <a:spcBef>
                <a:spcPts val="195"/>
              </a:spcBef>
              <a:buChar char="•"/>
              <a:tabLst>
                <a:tab pos="289560" algn="l"/>
              </a:tabLst>
            </a:pPr>
            <a:r>
              <a:rPr dirty="0" sz="1500" spc="-40">
                <a:latin typeface="Arial"/>
                <a:cs typeface="Arial"/>
              </a:rPr>
              <a:t>Latency-</a:t>
            </a:r>
            <a:r>
              <a:rPr dirty="0" sz="1500" spc="-25">
                <a:latin typeface="Arial"/>
                <a:cs typeface="Arial"/>
              </a:rPr>
              <a:t>Sensitive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Tasks: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that</a:t>
            </a:r>
            <a:endParaRPr sz="1500">
              <a:latin typeface="Arial"/>
              <a:cs typeface="Arial"/>
            </a:endParaRPr>
          </a:p>
          <a:p>
            <a:pPr marL="289560">
              <a:lnSpc>
                <a:spcPts val="1200"/>
              </a:lnSpc>
            </a:pPr>
            <a:r>
              <a:rPr dirty="0" sz="1500" spc="-25">
                <a:latin typeface="Arial"/>
                <a:cs typeface="Arial"/>
              </a:rPr>
              <a:t>require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low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latency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fast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context</a:t>
            </a:r>
            <a:endParaRPr sz="1500">
              <a:latin typeface="Arial"/>
              <a:cs typeface="Arial"/>
            </a:endParaRPr>
          </a:p>
          <a:p>
            <a:pPr marL="289560" marR="6350">
              <a:lnSpc>
                <a:spcPct val="70000"/>
              </a:lnSpc>
              <a:spcBef>
                <a:spcPts val="240"/>
              </a:spcBef>
            </a:pPr>
            <a:r>
              <a:rPr dirty="0" sz="1500" spc="-25">
                <a:latin typeface="Arial"/>
                <a:cs typeface="Arial"/>
              </a:rPr>
              <a:t>switching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(e.g.,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running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inference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real- time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limited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number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requests),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CPUs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9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often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preferred.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336781" y="2522495"/>
            <a:ext cx="1244600" cy="2698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600" b="1">
                <a:latin typeface="Arial"/>
                <a:cs typeface="Arial"/>
              </a:rPr>
              <a:t>GPUs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for</a:t>
            </a:r>
            <a:r>
              <a:rPr dirty="0" sz="1600" spc="5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AI: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5244388" y="2971074"/>
            <a:ext cx="3947160" cy="278447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89560" marR="116839" indent="-277495">
              <a:lnSpc>
                <a:spcPct val="66700"/>
              </a:lnSpc>
              <a:spcBef>
                <a:spcPts val="70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Large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Models: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are particularly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suited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learning</a:t>
            </a:r>
            <a:endParaRPr sz="1500">
              <a:latin typeface="Arial"/>
              <a:cs typeface="Arial"/>
            </a:endParaRPr>
          </a:p>
          <a:p>
            <a:pPr marL="289560">
              <a:lnSpc>
                <a:spcPts val="994"/>
              </a:lnSpc>
            </a:pPr>
            <a:r>
              <a:rPr dirty="0" sz="1500" spc="-25">
                <a:latin typeface="Arial"/>
                <a:cs typeface="Arial"/>
              </a:rPr>
              <a:t>models,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which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require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simultaneous</a:t>
            </a:r>
            <a:endParaRPr sz="1500">
              <a:latin typeface="Arial"/>
              <a:cs typeface="Arial"/>
            </a:endParaRPr>
          </a:p>
          <a:p>
            <a:pPr marL="289560" marR="198120">
              <a:lnSpc>
                <a:spcPct val="66700"/>
              </a:lnSpc>
              <a:spcBef>
                <a:spcPts val="300"/>
              </a:spcBef>
            </a:pPr>
            <a:r>
              <a:rPr dirty="0" sz="1500" spc="-30">
                <a:latin typeface="Arial"/>
                <a:cs typeface="Arial"/>
              </a:rPr>
              <a:t>computation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matrices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(e.g.,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matrix </a:t>
            </a:r>
            <a:r>
              <a:rPr dirty="0" sz="1500" spc="-30">
                <a:latin typeface="Arial"/>
                <a:cs typeface="Arial"/>
              </a:rPr>
              <a:t>multiplications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neural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networks).</a:t>
            </a:r>
            <a:endParaRPr sz="1500">
              <a:latin typeface="Arial"/>
              <a:cs typeface="Arial"/>
            </a:endParaRPr>
          </a:p>
          <a:p>
            <a:pPr marL="289560" marR="103505" indent="-277495">
              <a:lnSpc>
                <a:spcPct val="66700"/>
              </a:lnSpc>
              <a:spcBef>
                <a:spcPts val="81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Massive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Parallelism: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Tasks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like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convolution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CNNs, </a:t>
            </a:r>
            <a:r>
              <a:rPr dirty="0" sz="1500" spc="-35">
                <a:latin typeface="Arial"/>
                <a:cs typeface="Arial"/>
              </a:rPr>
              <a:t>backpropagation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neural</a:t>
            </a:r>
            <a:endParaRPr sz="1500">
              <a:latin typeface="Arial"/>
              <a:cs typeface="Arial"/>
            </a:endParaRPr>
          </a:p>
          <a:p>
            <a:pPr marL="289560">
              <a:lnSpc>
                <a:spcPts val="994"/>
              </a:lnSpc>
            </a:pPr>
            <a:r>
              <a:rPr dirty="0" sz="1500" spc="-25">
                <a:latin typeface="Arial"/>
                <a:cs typeface="Arial"/>
              </a:rPr>
              <a:t>networks,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other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matrix-</a:t>
            </a:r>
            <a:r>
              <a:rPr dirty="0" sz="1500" spc="-25">
                <a:latin typeface="Arial"/>
                <a:cs typeface="Arial"/>
              </a:rPr>
              <a:t>heavy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operations</a:t>
            </a:r>
            <a:endParaRPr sz="1500">
              <a:latin typeface="Arial"/>
              <a:cs typeface="Arial"/>
            </a:endParaRPr>
          </a:p>
          <a:p>
            <a:pPr marL="289560">
              <a:lnSpc>
                <a:spcPts val="1200"/>
              </a:lnSpc>
            </a:pPr>
            <a:r>
              <a:rPr dirty="0" sz="1500" spc="-25">
                <a:latin typeface="Arial"/>
                <a:cs typeface="Arial"/>
              </a:rPr>
              <a:t>benefit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from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</a:t>
            </a:r>
            <a:r>
              <a:rPr dirty="0" sz="1500" spc="-30">
                <a:latin typeface="Arial"/>
                <a:cs typeface="Arial"/>
              </a:rPr>
              <a:t> architecture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of</a:t>
            </a:r>
            <a:endParaRPr sz="1500">
              <a:latin typeface="Arial"/>
              <a:cs typeface="Arial"/>
            </a:endParaRPr>
          </a:p>
          <a:p>
            <a:pPr marL="289560" marR="514984">
              <a:lnSpc>
                <a:spcPct val="66700"/>
              </a:lnSpc>
              <a:spcBef>
                <a:spcPts val="300"/>
              </a:spcBef>
            </a:pPr>
            <a:r>
              <a:rPr dirty="0" sz="1500" spc="-20">
                <a:latin typeface="Arial"/>
                <a:cs typeface="Arial"/>
              </a:rPr>
              <a:t>GPUs,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which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handle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thousands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of </a:t>
            </a:r>
            <a:r>
              <a:rPr dirty="0" sz="1500" spc="-30">
                <a:latin typeface="Arial"/>
                <a:cs typeface="Arial"/>
              </a:rPr>
              <a:t>operations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once.</a:t>
            </a:r>
            <a:endParaRPr sz="1500">
              <a:latin typeface="Arial"/>
              <a:cs typeface="Arial"/>
            </a:endParaRPr>
          </a:p>
          <a:p>
            <a:pPr marL="289560" marR="22860" indent="-277495">
              <a:lnSpc>
                <a:spcPct val="65300"/>
              </a:lnSpc>
              <a:spcBef>
                <a:spcPts val="84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Faster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Inference: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train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significantly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faster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(up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to</a:t>
            </a:r>
            <a:endParaRPr sz="1500">
              <a:latin typeface="Arial"/>
              <a:cs typeface="Arial"/>
            </a:endParaRPr>
          </a:p>
          <a:p>
            <a:pPr marL="289560">
              <a:lnSpc>
                <a:spcPts val="1019"/>
              </a:lnSpc>
            </a:pPr>
            <a:r>
              <a:rPr dirty="0" sz="1500" spc="-10">
                <a:latin typeface="Arial"/>
                <a:cs typeface="Arial"/>
              </a:rPr>
              <a:t>10x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more)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compared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CPUs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due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their</a:t>
            </a:r>
            <a:endParaRPr sz="1500">
              <a:latin typeface="Arial"/>
              <a:cs typeface="Arial"/>
            </a:endParaRPr>
          </a:p>
          <a:p>
            <a:pPr marL="289560" marR="640080">
              <a:lnSpc>
                <a:spcPct val="66700"/>
              </a:lnSpc>
              <a:spcBef>
                <a:spcPts val="300"/>
              </a:spcBef>
            </a:pPr>
            <a:r>
              <a:rPr dirty="0" sz="1500" spc="-25">
                <a:latin typeface="Arial"/>
                <a:cs typeface="Arial"/>
              </a:rPr>
              <a:t>parallel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structure,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especially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 </a:t>
            </a:r>
            <a:r>
              <a:rPr dirty="0" sz="1500" spc="-25">
                <a:latin typeface="Arial"/>
                <a:cs typeface="Arial"/>
              </a:rPr>
              <a:t>datasets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models.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Memory</a:t>
            </a:r>
            <a:r>
              <a:rPr dirty="0" spc="-114"/>
              <a:t> </a:t>
            </a:r>
            <a:r>
              <a:rPr dirty="0"/>
              <a:t>and</a:t>
            </a:r>
            <a:r>
              <a:rPr dirty="0" spc="-105"/>
              <a:t> </a:t>
            </a:r>
            <a:r>
              <a:rPr dirty="0"/>
              <a:t>Data</a:t>
            </a:r>
            <a:r>
              <a:rPr dirty="0" spc="-105"/>
              <a:t> </a:t>
            </a:r>
            <a:r>
              <a:rPr dirty="0" spc="-10"/>
              <a:t>Handling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45199"/>
            <a:ext cx="8232140" cy="3232150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315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CPU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Memory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(RAM):</a:t>
            </a:r>
            <a:endParaRPr sz="1500">
              <a:latin typeface="Arial"/>
              <a:cs typeface="Arial"/>
            </a:endParaRPr>
          </a:p>
          <a:p>
            <a:pPr lvl="1" marL="659130" marR="68580" indent="-277495">
              <a:lnSpc>
                <a:spcPct val="86000"/>
              </a:lnSpc>
              <a:spcBef>
                <a:spcPts val="465"/>
              </a:spcBef>
              <a:buChar char="•"/>
              <a:tabLst>
                <a:tab pos="659130" algn="l"/>
              </a:tabLst>
            </a:pPr>
            <a:r>
              <a:rPr dirty="0" sz="1500" spc="-30">
                <a:latin typeface="Arial"/>
                <a:cs typeface="Arial"/>
              </a:rPr>
              <a:t>CPUs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have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relatively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small,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fast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cache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(L1,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L2,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L3)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rely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system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RAM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 </a:t>
            </a:r>
            <a:r>
              <a:rPr dirty="0" sz="1500" spc="-25">
                <a:latin typeface="Arial"/>
                <a:cs typeface="Arial"/>
              </a:rPr>
              <a:t>access.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memory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more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flexible,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supporting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random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access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across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diverse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memory patterns.</a:t>
            </a:r>
            <a:endParaRPr sz="1500">
              <a:latin typeface="Arial"/>
              <a:cs typeface="Arial"/>
            </a:endParaRPr>
          </a:p>
          <a:p>
            <a:pPr lvl="1" marL="659130" marR="67945" indent="-277495">
              <a:lnSpc>
                <a:spcPts val="1610"/>
              </a:lnSpc>
              <a:spcBef>
                <a:spcPts val="405"/>
              </a:spcBef>
              <a:buChar char="•"/>
              <a:tabLst>
                <a:tab pos="659130" algn="l"/>
              </a:tabLst>
            </a:pPr>
            <a:r>
              <a:rPr dirty="0" sz="1500" spc="-30">
                <a:latin typeface="Arial"/>
                <a:cs typeface="Arial"/>
              </a:rPr>
              <a:t>However,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massive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datasets,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memory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bandwidth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CPU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become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bottleneck.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8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GPU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Memory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(VRAM):</a:t>
            </a:r>
            <a:endParaRPr sz="1500">
              <a:latin typeface="Arial"/>
              <a:cs typeface="Arial"/>
            </a:endParaRPr>
          </a:p>
          <a:p>
            <a:pPr algn="just" lvl="1" marL="656590" marR="147955" indent="-274955">
              <a:lnSpc>
                <a:spcPts val="1610"/>
              </a:lnSpc>
              <a:spcBef>
                <a:spcPts val="405"/>
              </a:spcBef>
              <a:buChar char="•"/>
              <a:tabLst>
                <a:tab pos="659130" algn="l"/>
              </a:tabLst>
            </a:pP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typically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have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high-</a:t>
            </a:r>
            <a:r>
              <a:rPr dirty="0" sz="1500" spc="-30">
                <a:latin typeface="Arial"/>
                <a:cs typeface="Arial"/>
              </a:rPr>
              <a:t>bandwidth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memory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(VRAM),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optimized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quick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transfers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to </a:t>
            </a:r>
            <a:r>
              <a:rPr dirty="0" sz="1500" spc="-25">
                <a:latin typeface="Arial"/>
                <a:cs typeface="Arial"/>
              </a:rPr>
              <a:t>	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from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cores.</a:t>
            </a:r>
            <a:endParaRPr sz="1500">
              <a:latin typeface="Arial"/>
              <a:cs typeface="Arial"/>
            </a:endParaRPr>
          </a:p>
          <a:p>
            <a:pPr algn="just" lvl="1" marL="656590" marR="340360" indent="-274955">
              <a:lnSpc>
                <a:spcPct val="86000"/>
              </a:lnSpc>
              <a:spcBef>
                <a:spcPts val="445"/>
              </a:spcBef>
              <a:buChar char="•"/>
              <a:tabLst>
                <a:tab pos="659130" algn="l"/>
              </a:tabLst>
            </a:pPr>
            <a:r>
              <a:rPr dirty="0" sz="1500" spc="-10">
                <a:latin typeface="Arial"/>
                <a:cs typeface="Arial"/>
              </a:rPr>
              <a:t>The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VRAM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crucial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models.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usually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come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with </a:t>
            </a:r>
            <a:r>
              <a:rPr dirty="0" sz="1500" spc="-20">
                <a:latin typeface="Arial"/>
                <a:cs typeface="Arial"/>
              </a:rPr>
              <a:t>	</a:t>
            </a:r>
            <a:r>
              <a:rPr dirty="0" sz="1500" spc="-10">
                <a:latin typeface="Arial"/>
                <a:cs typeface="Arial"/>
              </a:rPr>
              <a:t>8GB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40GB+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VRAM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(depending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card),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which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essential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processing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large </a:t>
            </a:r>
            <a:r>
              <a:rPr dirty="0" sz="1500" spc="-10">
                <a:latin typeface="Arial"/>
                <a:cs typeface="Arial"/>
              </a:rPr>
              <a:t>	</a:t>
            </a:r>
            <a:r>
              <a:rPr dirty="0" sz="1500" spc="-25">
                <a:latin typeface="Arial"/>
                <a:cs typeface="Arial"/>
              </a:rPr>
              <a:t>batches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neural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networks.</a:t>
            </a:r>
            <a:endParaRPr sz="1500">
              <a:latin typeface="Arial"/>
              <a:cs typeface="Arial"/>
            </a:endParaRPr>
          </a:p>
          <a:p>
            <a:pPr algn="just" lvl="1" marL="656590" marR="5080" indent="-274955">
              <a:lnSpc>
                <a:spcPts val="1510"/>
              </a:lnSpc>
              <a:spcBef>
                <a:spcPts val="484"/>
              </a:spcBef>
              <a:buChar char="•"/>
              <a:tabLst>
                <a:tab pos="659130" algn="l"/>
              </a:tabLst>
            </a:pPr>
            <a:r>
              <a:rPr dirty="0" sz="1500" spc="-10">
                <a:latin typeface="Arial"/>
                <a:cs typeface="Arial"/>
              </a:rPr>
              <a:t>The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GPU’s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memory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optimized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handling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volumes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matrix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which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common </a:t>
            </a:r>
            <a:r>
              <a:rPr dirty="0" sz="1500" spc="-10">
                <a:latin typeface="Arial"/>
                <a:cs typeface="Arial"/>
              </a:rPr>
              <a:t>	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workloads.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1600" y="1104900"/>
            <a:ext cx="9854565" cy="853440"/>
            <a:chOff x="101600" y="1104900"/>
            <a:chExt cx="9854565" cy="8534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1104900"/>
              <a:ext cx="9854184" cy="8534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104900"/>
              <a:ext cx="6245352" cy="8534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812" y="2128694"/>
            <a:ext cx="6939280" cy="376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86355" algn="l"/>
              </a:tabLst>
            </a:pPr>
            <a:r>
              <a:rPr dirty="0"/>
              <a:t>Session</a:t>
            </a:r>
            <a:r>
              <a:rPr dirty="0" spc="-160"/>
              <a:t> </a:t>
            </a:r>
            <a:r>
              <a:rPr dirty="0" spc="-10"/>
              <a:t>Summary:</a:t>
            </a:r>
            <a:r>
              <a:rPr dirty="0"/>
              <a:t>	</a:t>
            </a:r>
            <a:r>
              <a:rPr dirty="0" spc="-10"/>
              <a:t>Submitting</a:t>
            </a:r>
            <a:r>
              <a:rPr dirty="0" spc="-75"/>
              <a:t> </a:t>
            </a:r>
            <a:r>
              <a:rPr dirty="0"/>
              <a:t>an</a:t>
            </a:r>
            <a:r>
              <a:rPr dirty="0" spc="-75"/>
              <a:t> </a:t>
            </a:r>
            <a:r>
              <a:rPr dirty="0"/>
              <a:t>AI</a:t>
            </a:r>
            <a:r>
              <a:rPr dirty="0" spc="-70"/>
              <a:t> </a:t>
            </a:r>
            <a:r>
              <a:rPr dirty="0"/>
              <a:t>Job</a:t>
            </a:r>
            <a:r>
              <a:rPr dirty="0" spc="-75"/>
              <a:t> </a:t>
            </a:r>
            <a:r>
              <a:rPr dirty="0"/>
              <a:t>(90</a:t>
            </a:r>
            <a:r>
              <a:rPr dirty="0" spc="-75"/>
              <a:t> </a:t>
            </a:r>
            <a:r>
              <a:rPr dirty="0" spc="-10"/>
              <a:t>minutes)</a:t>
            </a:r>
          </a:p>
        </p:txBody>
      </p:sp>
      <p:sp>
        <p:nvSpPr>
          <p:cNvPr id="6" name="object 6" descr=""/>
          <p:cNvSpPr txBox="1"/>
          <p:nvPr/>
        </p:nvSpPr>
        <p:spPr>
          <a:xfrm>
            <a:off x="521708" y="2679510"/>
            <a:ext cx="9068435" cy="314706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-635">
              <a:lnSpc>
                <a:spcPct val="103099"/>
              </a:lnSpc>
              <a:spcBef>
                <a:spcPts val="50"/>
              </a:spcBef>
            </a:pPr>
            <a:r>
              <a:rPr dirty="0" sz="1300">
                <a:latin typeface="Arial"/>
                <a:cs typeface="Arial"/>
              </a:rPr>
              <a:t>This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session</a:t>
            </a:r>
            <a:r>
              <a:rPr dirty="0" sz="1300" spc="29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provides</a:t>
            </a:r>
            <a:r>
              <a:rPr dirty="0" sz="1300" spc="29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practical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introduction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running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AI</a:t>
            </a:r>
            <a:r>
              <a:rPr dirty="0" sz="1300" spc="29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jobs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computational</a:t>
            </a:r>
            <a:r>
              <a:rPr dirty="0" sz="1300" spc="29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resources,</a:t>
            </a:r>
            <a:r>
              <a:rPr dirty="0" sz="1300" spc="29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with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focus</a:t>
            </a:r>
            <a:r>
              <a:rPr dirty="0" sz="1300" spc="29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28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tools, techniques,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optimization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strategies.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Key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topics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include: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300">
              <a:latin typeface="Arial"/>
              <a:cs typeface="Arial"/>
            </a:endParaRPr>
          </a:p>
          <a:p>
            <a:pPr marL="241300" indent="-228600">
              <a:lnSpc>
                <a:spcPct val="100000"/>
              </a:lnSpc>
              <a:buAutoNum type="arabicPeriod"/>
              <a:tabLst>
                <a:tab pos="241300" algn="l"/>
              </a:tabLst>
            </a:pPr>
            <a:r>
              <a:rPr dirty="0" sz="1300" b="1">
                <a:latin typeface="Arial"/>
                <a:cs typeface="Arial"/>
              </a:rPr>
              <a:t>AI</a:t>
            </a:r>
            <a:r>
              <a:rPr dirty="0" sz="1300" spc="-10" b="1">
                <a:latin typeface="Arial"/>
                <a:cs typeface="Arial"/>
              </a:rPr>
              <a:t> Frameworks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Overview:</a:t>
            </a:r>
            <a:endParaRPr sz="1300">
              <a:latin typeface="Arial"/>
              <a:cs typeface="Arial"/>
            </a:endParaRPr>
          </a:p>
          <a:p>
            <a:pPr lvl="1" marL="613410" indent="-231140">
              <a:lnSpc>
                <a:spcPts val="1535"/>
              </a:lnSpc>
              <a:spcBef>
                <a:spcPts val="25"/>
              </a:spcBef>
              <a:buChar char="•"/>
              <a:tabLst>
                <a:tab pos="613410" algn="l"/>
              </a:tabLst>
            </a:pPr>
            <a:r>
              <a:rPr dirty="0" sz="1300" spc="-10">
                <a:latin typeface="Arial"/>
                <a:cs typeface="Arial"/>
              </a:rPr>
              <a:t>Introductions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TensorFlow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PyTorch</a:t>
            </a:r>
            <a:r>
              <a:rPr dirty="0" sz="1300">
                <a:latin typeface="Arial"/>
                <a:cs typeface="Arial"/>
              </a:rPr>
              <a:t>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including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their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features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use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cases.</a:t>
            </a:r>
            <a:endParaRPr sz="1300">
              <a:latin typeface="Arial"/>
              <a:cs typeface="Arial"/>
            </a:endParaRPr>
          </a:p>
          <a:p>
            <a:pPr lvl="1" marL="613410" indent="-231140">
              <a:lnSpc>
                <a:spcPts val="1535"/>
              </a:lnSpc>
              <a:buChar char="•"/>
              <a:tabLst>
                <a:tab pos="613410" algn="l"/>
              </a:tabLst>
            </a:pPr>
            <a:r>
              <a:rPr dirty="0" sz="1300" spc="-10">
                <a:latin typeface="Arial"/>
                <a:cs typeface="Arial"/>
              </a:rPr>
              <a:t>Exploration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additional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AI</a:t>
            </a:r>
            <a:r>
              <a:rPr dirty="0" sz="1300" spc="-2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tools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libraries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specialized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applications.</a:t>
            </a:r>
            <a:endParaRPr sz="1300">
              <a:latin typeface="Arial"/>
              <a:cs typeface="Arial"/>
            </a:endParaRPr>
          </a:p>
          <a:p>
            <a:pPr marL="241300" indent="-228600">
              <a:lnSpc>
                <a:spcPts val="1535"/>
              </a:lnSpc>
              <a:spcBef>
                <a:spcPts val="25"/>
              </a:spcBef>
              <a:buAutoNum type="arabicPeriod"/>
              <a:tabLst>
                <a:tab pos="241300" algn="l"/>
              </a:tabLst>
            </a:pPr>
            <a:r>
              <a:rPr dirty="0" sz="1300" spc="-10" b="1">
                <a:latin typeface="Arial"/>
                <a:cs typeface="Arial"/>
              </a:rPr>
              <a:t>Hardware</a:t>
            </a:r>
            <a:r>
              <a:rPr dirty="0" sz="1300" spc="-20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Considerations:</a:t>
            </a:r>
            <a:endParaRPr sz="1300">
              <a:latin typeface="Arial"/>
              <a:cs typeface="Arial"/>
            </a:endParaRPr>
          </a:p>
          <a:p>
            <a:pPr lvl="1" marL="612775" indent="-230504">
              <a:lnSpc>
                <a:spcPts val="1535"/>
              </a:lnSpc>
              <a:buChar char="•"/>
              <a:tabLst>
                <a:tab pos="612775" algn="l"/>
              </a:tabLst>
            </a:pPr>
            <a:r>
              <a:rPr dirty="0" sz="1300" spc="-10">
                <a:latin typeface="Arial"/>
                <a:cs typeface="Arial"/>
              </a:rPr>
              <a:t>Differences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between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GPUs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CPUs</a:t>
            </a:r>
            <a:r>
              <a:rPr dirty="0" sz="1300" spc="-35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AI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workloads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how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select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right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resource.</a:t>
            </a:r>
            <a:endParaRPr sz="1300">
              <a:latin typeface="Arial"/>
              <a:cs typeface="Arial"/>
            </a:endParaRPr>
          </a:p>
          <a:p>
            <a:pPr marL="241300" indent="-228600">
              <a:lnSpc>
                <a:spcPts val="1525"/>
              </a:lnSpc>
              <a:spcBef>
                <a:spcPts val="45"/>
              </a:spcBef>
              <a:buAutoNum type="arabicPeriod"/>
              <a:tabLst>
                <a:tab pos="241300" algn="l"/>
              </a:tabLst>
            </a:pPr>
            <a:r>
              <a:rPr dirty="0" sz="1300" spc="-10" b="1">
                <a:latin typeface="Arial"/>
                <a:cs typeface="Arial"/>
              </a:rPr>
              <a:t>Reusable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Resources:</a:t>
            </a:r>
            <a:endParaRPr sz="1300">
              <a:latin typeface="Arial"/>
              <a:cs typeface="Arial"/>
            </a:endParaRPr>
          </a:p>
          <a:p>
            <a:pPr lvl="1" marL="612775" indent="-230504">
              <a:lnSpc>
                <a:spcPts val="1525"/>
              </a:lnSpc>
              <a:buChar char="•"/>
              <a:tabLst>
                <a:tab pos="612775" algn="l"/>
              </a:tabLst>
            </a:pPr>
            <a:r>
              <a:rPr dirty="0" sz="1300">
                <a:latin typeface="Arial"/>
                <a:cs typeface="Arial"/>
              </a:rPr>
              <a:t>Example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containers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preconfigured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TensorFlow,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PyTorch,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other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frameworks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simplify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job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setup.</a:t>
            </a:r>
            <a:endParaRPr sz="1300">
              <a:latin typeface="Arial"/>
              <a:cs typeface="Arial"/>
            </a:endParaRPr>
          </a:p>
          <a:p>
            <a:pPr marL="241300" indent="-228600">
              <a:lnSpc>
                <a:spcPts val="1535"/>
              </a:lnSpc>
              <a:spcBef>
                <a:spcPts val="50"/>
              </a:spcBef>
              <a:buAutoNum type="arabicPeriod"/>
              <a:tabLst>
                <a:tab pos="241300" algn="l"/>
              </a:tabLst>
            </a:pPr>
            <a:r>
              <a:rPr dirty="0" sz="1300" spc="-10" b="1">
                <a:latin typeface="Arial"/>
                <a:cs typeface="Arial"/>
              </a:rPr>
              <a:t>Optimizing</a:t>
            </a:r>
            <a:r>
              <a:rPr dirty="0" sz="1300" spc="-15" b="1">
                <a:latin typeface="Arial"/>
                <a:cs typeface="Arial"/>
              </a:rPr>
              <a:t> </a:t>
            </a:r>
            <a:r>
              <a:rPr dirty="0" sz="1300" spc="-10" b="1">
                <a:latin typeface="Arial"/>
                <a:cs typeface="Arial"/>
              </a:rPr>
              <a:t>Resource </a:t>
            </a:r>
            <a:r>
              <a:rPr dirty="0" sz="1300" spc="-20" b="1">
                <a:latin typeface="Arial"/>
                <a:cs typeface="Arial"/>
              </a:rPr>
              <a:t>Usage</a:t>
            </a:r>
            <a:endParaRPr sz="1300">
              <a:latin typeface="Arial"/>
              <a:cs typeface="Arial"/>
            </a:endParaRPr>
          </a:p>
          <a:p>
            <a:pPr lvl="1" marL="617220" marR="382905" indent="-230504">
              <a:lnSpc>
                <a:spcPts val="1580"/>
              </a:lnSpc>
              <a:spcBef>
                <a:spcPts val="10"/>
              </a:spcBef>
              <a:buChar char="•"/>
              <a:tabLst>
                <a:tab pos="617220" algn="l"/>
              </a:tabLst>
            </a:pPr>
            <a:r>
              <a:rPr dirty="0" sz="1300" spc="-10">
                <a:latin typeface="Arial"/>
                <a:cs typeface="Arial"/>
              </a:rPr>
              <a:t>Maximize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computational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efficiency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reduce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runtime,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including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parallelization,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batch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computing,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effective </a:t>
            </a:r>
            <a:r>
              <a:rPr dirty="0" sz="1300">
                <a:latin typeface="Arial"/>
                <a:cs typeface="Arial"/>
              </a:rPr>
              <a:t>memory</a:t>
            </a:r>
            <a:r>
              <a:rPr dirty="0" sz="1300" spc="-8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usage.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ts val="1490"/>
              </a:lnSpc>
              <a:spcBef>
                <a:spcPts val="1015"/>
              </a:spcBef>
            </a:pPr>
            <a:r>
              <a:rPr dirty="0" sz="1300">
                <a:latin typeface="Arial"/>
                <a:cs typeface="Arial"/>
              </a:rPr>
              <a:t>Participants will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leave with a clear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understanding</a:t>
            </a:r>
            <a:r>
              <a:rPr dirty="0" sz="1300">
                <a:latin typeface="Arial"/>
                <a:cs typeface="Arial"/>
              </a:rPr>
              <a:t> of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how to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set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up and submit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AI</a:t>
            </a:r>
            <a:r>
              <a:rPr dirty="0" sz="1300" spc="1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jobs</a:t>
            </a:r>
            <a:r>
              <a:rPr dirty="0" sz="1300" spc="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while optimizing performance on </a:t>
            </a:r>
            <a:r>
              <a:rPr dirty="0" sz="1300" spc="-10">
                <a:latin typeface="Arial"/>
                <a:cs typeface="Arial"/>
              </a:rPr>
              <a:t>their </a:t>
            </a:r>
            <a:r>
              <a:rPr dirty="0" sz="1300">
                <a:latin typeface="Arial"/>
                <a:cs typeface="Arial"/>
              </a:rPr>
              <a:t>chosen</a:t>
            </a:r>
            <a:r>
              <a:rPr dirty="0" sz="1300" spc="-6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computational</a:t>
            </a:r>
            <a:r>
              <a:rPr dirty="0" sz="1300" spc="-6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platform.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Power</a:t>
            </a:r>
            <a:r>
              <a:rPr dirty="0" spc="-140"/>
              <a:t> </a:t>
            </a:r>
            <a:r>
              <a:rPr dirty="0" spc="-10"/>
              <a:t>Efficiency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45199"/>
            <a:ext cx="8105140" cy="278701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315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CPU:</a:t>
            </a:r>
            <a:endParaRPr sz="1500">
              <a:latin typeface="Arial"/>
              <a:cs typeface="Arial"/>
            </a:endParaRPr>
          </a:p>
          <a:p>
            <a:pPr lvl="1" marL="659130" marR="34290" indent="-277495">
              <a:lnSpc>
                <a:spcPts val="1580"/>
              </a:lnSpc>
              <a:spcBef>
                <a:spcPts val="450"/>
              </a:spcBef>
              <a:buChar char="•"/>
              <a:tabLst>
                <a:tab pos="659130" algn="l"/>
              </a:tabLst>
            </a:pPr>
            <a:r>
              <a:rPr dirty="0" sz="1500" spc="-30">
                <a:latin typeface="Arial"/>
                <a:cs typeface="Arial"/>
              </a:rPr>
              <a:t>CPUs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generally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more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power-</a:t>
            </a:r>
            <a:r>
              <a:rPr dirty="0" sz="1500" spc="-20">
                <a:latin typeface="Arial"/>
                <a:cs typeface="Arial"/>
              </a:rPr>
              <a:t>efficient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single-</a:t>
            </a:r>
            <a:r>
              <a:rPr dirty="0" sz="1500" spc="-30">
                <a:latin typeface="Arial"/>
                <a:cs typeface="Arial"/>
              </a:rPr>
              <a:t>threaded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light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workloads.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They </a:t>
            </a:r>
            <a:r>
              <a:rPr dirty="0" sz="1500" spc="-10">
                <a:latin typeface="Arial"/>
                <a:cs typeface="Arial"/>
              </a:rPr>
              <a:t>use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less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power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lower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levels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parallelism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single-</a:t>
            </a:r>
            <a:r>
              <a:rPr dirty="0" sz="1500" spc="-20">
                <a:latin typeface="Arial"/>
                <a:cs typeface="Arial"/>
              </a:rPr>
              <a:t>core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performance.</a:t>
            </a:r>
            <a:endParaRPr sz="1500">
              <a:latin typeface="Arial"/>
              <a:cs typeface="Arial"/>
            </a:endParaRPr>
          </a:p>
          <a:p>
            <a:pPr lvl="1" marL="659130" marR="147320" indent="-277495">
              <a:lnSpc>
                <a:spcPts val="1580"/>
              </a:lnSpc>
              <a:spcBef>
                <a:spcPts val="345"/>
              </a:spcBef>
              <a:buChar char="•"/>
              <a:tabLst>
                <a:tab pos="659130" algn="l"/>
              </a:tabLst>
            </a:pPr>
            <a:r>
              <a:rPr dirty="0" sz="1500" spc="-30">
                <a:latin typeface="Arial"/>
                <a:cs typeface="Arial"/>
              </a:rPr>
              <a:t>However,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scaling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up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workloads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(which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highly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parallel),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CPUs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become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less efficient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terms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power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usage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relative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performance.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1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GPU:</a:t>
            </a:r>
            <a:endParaRPr sz="1500">
              <a:latin typeface="Arial"/>
              <a:cs typeface="Arial"/>
            </a:endParaRPr>
          </a:p>
          <a:p>
            <a:pPr lvl="1" marL="659130" marR="5080" indent="-277495">
              <a:lnSpc>
                <a:spcPct val="86000"/>
              </a:lnSpc>
              <a:spcBef>
                <a:spcPts val="445"/>
              </a:spcBef>
              <a:buChar char="•"/>
              <a:tabLst>
                <a:tab pos="659130" algn="l"/>
              </a:tabLst>
            </a:pP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tend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consume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significantly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more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power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compared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CPUs,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especially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fully </a:t>
            </a:r>
            <a:r>
              <a:rPr dirty="0" sz="1500" spc="-20">
                <a:latin typeface="Arial"/>
                <a:cs typeface="Arial"/>
              </a:rPr>
              <a:t>utilized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during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large-</a:t>
            </a:r>
            <a:r>
              <a:rPr dirty="0" sz="1500" spc="-20">
                <a:latin typeface="Arial"/>
                <a:cs typeface="Arial"/>
              </a:rPr>
              <a:t>scale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processing.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This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because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vast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number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cores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being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performed.</a:t>
            </a:r>
            <a:endParaRPr sz="1500">
              <a:latin typeface="Arial"/>
              <a:cs typeface="Arial"/>
            </a:endParaRPr>
          </a:p>
          <a:p>
            <a:pPr lvl="1" marL="659130" marR="117475" indent="-277495">
              <a:lnSpc>
                <a:spcPct val="86000"/>
              </a:lnSpc>
              <a:spcBef>
                <a:spcPts val="470"/>
              </a:spcBef>
              <a:buChar char="•"/>
              <a:tabLst>
                <a:tab pos="659130" algn="l"/>
              </a:tabLst>
            </a:pPr>
            <a:r>
              <a:rPr dirty="0" sz="1500" spc="-30">
                <a:latin typeface="Arial"/>
                <a:cs typeface="Arial"/>
              </a:rPr>
              <a:t>However,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they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deliver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better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performance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even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though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power </a:t>
            </a:r>
            <a:r>
              <a:rPr dirty="0" sz="1500" spc="-35">
                <a:latin typeface="Arial"/>
                <a:cs typeface="Arial"/>
              </a:rPr>
              <a:t>consumption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higher,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performance-</a:t>
            </a:r>
            <a:r>
              <a:rPr dirty="0" sz="1500" spc="-30">
                <a:latin typeface="Arial"/>
                <a:cs typeface="Arial"/>
              </a:rPr>
              <a:t>to-</a:t>
            </a:r>
            <a:r>
              <a:rPr dirty="0" sz="1500" spc="-25">
                <a:latin typeface="Arial"/>
                <a:cs typeface="Arial"/>
              </a:rPr>
              <a:t>power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ratio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often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much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better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than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CPUs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for deep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1600" y="1104900"/>
            <a:ext cx="9854565" cy="853440"/>
            <a:chOff x="101600" y="1104900"/>
            <a:chExt cx="9854565" cy="8534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1104900"/>
              <a:ext cx="9854184" cy="8534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104900"/>
              <a:ext cx="6245352" cy="8534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30" b="1">
                <a:solidFill>
                  <a:srgbClr val="1A1A1A"/>
                </a:solidFill>
                <a:latin typeface="Arial"/>
                <a:cs typeface="Arial"/>
              </a:rPr>
              <a:t>When</a:t>
            </a:r>
            <a:r>
              <a:rPr dirty="0" sz="2000" spc="-80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70" b="1">
                <a:solidFill>
                  <a:srgbClr val="1A1A1A"/>
                </a:solidFill>
                <a:latin typeface="Arial"/>
                <a:cs typeface="Arial"/>
              </a:rPr>
              <a:t>to</a:t>
            </a:r>
            <a:r>
              <a:rPr dirty="0" sz="2000" spc="-75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200" b="1">
                <a:solidFill>
                  <a:srgbClr val="1A1A1A"/>
                </a:solidFill>
                <a:latin typeface="Arial"/>
                <a:cs typeface="Arial"/>
              </a:rPr>
              <a:t>use</a:t>
            </a:r>
            <a:r>
              <a:rPr dirty="0" sz="2000" spc="-70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140" b="1">
                <a:solidFill>
                  <a:srgbClr val="1A1A1A"/>
                </a:solidFill>
                <a:latin typeface="Arial"/>
                <a:cs typeface="Arial"/>
              </a:rPr>
              <a:t>a</a:t>
            </a:r>
            <a:r>
              <a:rPr dirty="0" sz="2000" spc="-75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270" b="1">
                <a:solidFill>
                  <a:srgbClr val="1A1A1A"/>
                </a:solidFill>
                <a:latin typeface="Arial"/>
                <a:cs typeface="Arial"/>
              </a:rPr>
              <a:t>CPU</a:t>
            </a:r>
            <a:r>
              <a:rPr dirty="0" sz="2000" spc="-65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170" b="1">
                <a:solidFill>
                  <a:srgbClr val="1A1A1A"/>
                </a:solidFill>
                <a:latin typeface="Arial"/>
                <a:cs typeface="Arial"/>
              </a:rPr>
              <a:t>vs.</a:t>
            </a:r>
            <a:r>
              <a:rPr dirty="0" sz="2000" spc="-90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140" b="1">
                <a:solidFill>
                  <a:srgbClr val="1A1A1A"/>
                </a:solidFill>
                <a:latin typeface="Arial"/>
                <a:cs typeface="Arial"/>
              </a:rPr>
              <a:t>a</a:t>
            </a:r>
            <a:r>
              <a:rPr dirty="0" sz="2000" spc="-75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240" b="1">
                <a:solidFill>
                  <a:srgbClr val="1A1A1A"/>
                </a:solidFill>
                <a:latin typeface="Arial"/>
                <a:cs typeface="Arial"/>
              </a:rPr>
              <a:t>GPU</a:t>
            </a:r>
            <a:r>
              <a:rPr dirty="0" sz="2000" spc="-65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114" b="1">
                <a:solidFill>
                  <a:srgbClr val="1A1A1A"/>
                </a:solidFill>
                <a:latin typeface="Arial"/>
                <a:cs typeface="Arial"/>
              </a:rPr>
              <a:t>in</a:t>
            </a:r>
            <a:r>
              <a:rPr dirty="0" sz="2000" spc="-80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140" b="1">
                <a:solidFill>
                  <a:srgbClr val="1A1A1A"/>
                </a:solidFill>
                <a:latin typeface="Arial"/>
                <a:cs typeface="Arial"/>
              </a:rPr>
              <a:t>your</a:t>
            </a:r>
            <a:r>
              <a:rPr dirty="0" sz="2000" spc="-75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145" b="1">
                <a:solidFill>
                  <a:srgbClr val="1A1A1A"/>
                </a:solidFill>
                <a:latin typeface="Arial"/>
                <a:cs typeface="Arial"/>
              </a:rPr>
              <a:t>ML</a:t>
            </a:r>
            <a:r>
              <a:rPr dirty="0" sz="2000" spc="-75" b="1">
                <a:solidFill>
                  <a:srgbClr val="1A1A1A"/>
                </a:solidFill>
                <a:latin typeface="Arial"/>
                <a:cs typeface="Arial"/>
              </a:rPr>
              <a:t> </a:t>
            </a:r>
            <a:r>
              <a:rPr dirty="0" sz="2000" spc="-50" b="1">
                <a:solidFill>
                  <a:srgbClr val="1A1A1A"/>
                </a:solidFill>
                <a:latin typeface="Arial"/>
                <a:cs typeface="Arial"/>
              </a:rPr>
              <a:t>workflow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654" y="2314919"/>
            <a:ext cx="8077743" cy="4102465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069799" y="6356444"/>
            <a:ext cx="248475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https://aerospike.com/blog/cpu-vs-</a:t>
            </a:r>
            <a:r>
              <a:rPr dirty="0" sz="1100" spc="-20">
                <a:latin typeface="Arial"/>
                <a:cs typeface="Arial"/>
              </a:rPr>
              <a:t>gpu/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</a:t>
            </a:r>
            <a:r>
              <a:rPr dirty="0" spc="-100"/>
              <a:t> </a:t>
            </a:r>
            <a:r>
              <a:rPr dirty="0"/>
              <a:t>to</a:t>
            </a:r>
            <a:r>
              <a:rPr dirty="0" spc="-95"/>
              <a:t> </a:t>
            </a:r>
            <a:r>
              <a:rPr dirty="0"/>
              <a:t>Select</a:t>
            </a:r>
            <a:r>
              <a:rPr dirty="0" spc="-85"/>
              <a:t> </a:t>
            </a:r>
            <a:r>
              <a:rPr dirty="0"/>
              <a:t>the</a:t>
            </a:r>
            <a:r>
              <a:rPr dirty="0" spc="-90"/>
              <a:t> </a:t>
            </a:r>
            <a:r>
              <a:rPr dirty="0"/>
              <a:t>Right</a:t>
            </a:r>
            <a:r>
              <a:rPr dirty="0" spc="-85"/>
              <a:t> </a:t>
            </a:r>
            <a:r>
              <a:rPr dirty="0" spc="-10"/>
              <a:t>Resource</a:t>
            </a:r>
            <a:r>
              <a:rPr dirty="0" spc="-90"/>
              <a:t> </a:t>
            </a:r>
            <a:r>
              <a:rPr dirty="0"/>
              <a:t>for</a:t>
            </a:r>
            <a:r>
              <a:rPr dirty="0" spc="-85"/>
              <a:t> </a:t>
            </a:r>
            <a:r>
              <a:rPr dirty="0"/>
              <a:t>Your</a:t>
            </a:r>
            <a:r>
              <a:rPr dirty="0" spc="-80"/>
              <a:t> </a:t>
            </a:r>
            <a:r>
              <a:rPr dirty="0"/>
              <a:t>AI</a:t>
            </a:r>
            <a:r>
              <a:rPr dirty="0" spc="-85"/>
              <a:t> </a:t>
            </a:r>
            <a:r>
              <a:rPr dirty="0" spc="-10"/>
              <a:t>Workload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7706995" cy="1958339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289560" marR="5080" indent="-277495">
              <a:lnSpc>
                <a:spcPts val="1610"/>
              </a:lnSpc>
              <a:spcBef>
                <a:spcPts val="31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Choosing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right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resource—</a:t>
            </a:r>
            <a:r>
              <a:rPr dirty="0" sz="1500" spc="-30">
                <a:latin typeface="Arial"/>
                <a:cs typeface="Arial"/>
              </a:rPr>
              <a:t>whether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CPU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50">
                <a:latin typeface="Arial"/>
                <a:cs typeface="Arial"/>
              </a:rPr>
              <a:t>GPU—</a:t>
            </a:r>
            <a:r>
              <a:rPr dirty="0" sz="1500" spc="-30">
                <a:latin typeface="Arial"/>
                <a:cs typeface="Arial"/>
              </a:rPr>
              <a:t>depends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nature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your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AI workload.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Here's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how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decide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which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one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best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suited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your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task: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170"/>
              </a:spcBef>
              <a:buChar char="•"/>
              <a:tabLst>
                <a:tab pos="659130" algn="l"/>
              </a:tabLst>
            </a:pP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Learning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Models: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120"/>
              </a:spcBef>
              <a:buChar char="•"/>
              <a:tabLst>
                <a:tab pos="659130" algn="l"/>
              </a:tabLst>
            </a:pP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Inference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(Model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Deployment)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190"/>
              </a:spcBef>
              <a:buChar char="•"/>
              <a:tabLst>
                <a:tab pos="659130" algn="l"/>
              </a:tabLst>
            </a:pP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Small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Lightweight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195"/>
              </a:spcBef>
              <a:buChar char="•"/>
              <a:tabLst>
                <a:tab pos="659130" algn="l"/>
              </a:tabLst>
            </a:pP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Edge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Mobile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Applications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215"/>
              </a:spcBef>
              <a:buChar char="•"/>
              <a:tabLst>
                <a:tab pos="659130" algn="l"/>
              </a:tabLst>
            </a:pP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Speeding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Up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Research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(Prototyping)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95"/>
              </a:spcBef>
              <a:buChar char="•"/>
              <a:tabLst>
                <a:tab pos="659130" algn="l"/>
              </a:tabLst>
            </a:pP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Multi-</a:t>
            </a:r>
            <a:r>
              <a:rPr dirty="0" sz="1500" spc="-10">
                <a:latin typeface="Arial"/>
                <a:cs typeface="Arial"/>
              </a:rPr>
              <a:t>Task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High-</a:t>
            </a:r>
            <a:r>
              <a:rPr dirty="0" sz="1500" spc="-30">
                <a:latin typeface="Arial"/>
                <a:cs typeface="Arial"/>
              </a:rPr>
              <a:t>Throughput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Applications: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dirty="0" spc="-120"/>
              <a:t> </a:t>
            </a:r>
            <a:r>
              <a:rPr dirty="0"/>
              <a:t>Training</a:t>
            </a:r>
            <a:r>
              <a:rPr dirty="0" spc="-120"/>
              <a:t> </a:t>
            </a:r>
            <a:r>
              <a:rPr dirty="0"/>
              <a:t>Deep</a:t>
            </a:r>
            <a:r>
              <a:rPr dirty="0" spc="-125"/>
              <a:t> </a:t>
            </a:r>
            <a:r>
              <a:rPr dirty="0"/>
              <a:t>Learning</a:t>
            </a:r>
            <a:r>
              <a:rPr dirty="0" spc="-125"/>
              <a:t> </a:t>
            </a:r>
            <a:r>
              <a:rPr dirty="0" spc="-10"/>
              <a:t>Models: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8197215" cy="190690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289560" marR="5080" indent="-277495">
              <a:lnSpc>
                <a:spcPts val="1610"/>
              </a:lnSpc>
              <a:spcBef>
                <a:spcPts val="31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GPU: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best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choice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(e.g.,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neural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networks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like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CNNs, </a:t>
            </a:r>
            <a:r>
              <a:rPr dirty="0" sz="1500" spc="-25">
                <a:latin typeface="Arial"/>
                <a:cs typeface="Arial"/>
              </a:rPr>
              <a:t>RNNs,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Transformers).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process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datasets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much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faster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because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their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parallelism, </a:t>
            </a:r>
            <a:r>
              <a:rPr dirty="0" sz="1500" spc="-25">
                <a:latin typeface="Arial"/>
                <a:cs typeface="Arial"/>
              </a:rPr>
              <a:t>significantly </a:t>
            </a:r>
            <a:r>
              <a:rPr dirty="0" sz="1500" spc="-30">
                <a:latin typeface="Arial"/>
                <a:cs typeface="Arial"/>
              </a:rPr>
              <a:t>reducing</a:t>
            </a:r>
            <a:r>
              <a:rPr dirty="0" sz="1500" spc="-25">
                <a:latin typeface="Arial"/>
                <a:cs typeface="Arial"/>
              </a:rPr>
              <a:t> training </a:t>
            </a:r>
            <a:r>
              <a:rPr dirty="0" sz="1500" spc="-10">
                <a:latin typeface="Arial"/>
                <a:cs typeface="Arial"/>
              </a:rPr>
              <a:t>times.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80"/>
              </a:spcBef>
              <a:buChar char="•"/>
              <a:tabLst>
                <a:tab pos="289560" algn="l"/>
              </a:tabLst>
            </a:pPr>
            <a:r>
              <a:rPr dirty="0" sz="1500" spc="-40">
                <a:latin typeface="Arial"/>
                <a:cs typeface="Arial"/>
              </a:rPr>
              <a:t>Recommended</a:t>
            </a:r>
            <a:r>
              <a:rPr dirty="0" sz="1500" spc="-1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GPUs: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190"/>
              </a:spcBef>
              <a:buChar char="•"/>
              <a:tabLst>
                <a:tab pos="659130" algn="l"/>
              </a:tabLst>
            </a:pPr>
            <a:r>
              <a:rPr dirty="0" sz="1500" spc="-25">
                <a:latin typeface="Arial"/>
                <a:cs typeface="Arial"/>
              </a:rPr>
              <a:t>NVIDIA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Tesla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A100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NVIDIA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V100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high-</a:t>
            </a:r>
            <a:r>
              <a:rPr dirty="0" sz="1500" spc="-20">
                <a:latin typeface="Arial"/>
                <a:cs typeface="Arial"/>
              </a:rPr>
              <a:t>end,</a:t>
            </a:r>
            <a:r>
              <a:rPr dirty="0" sz="1500" spc="-40">
                <a:latin typeface="Arial"/>
                <a:cs typeface="Arial"/>
              </a:rPr>
              <a:t> research-</a:t>
            </a:r>
            <a:r>
              <a:rPr dirty="0" sz="1500" spc="-25">
                <a:latin typeface="Arial"/>
                <a:cs typeface="Arial"/>
              </a:rPr>
              <a:t>grade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workloads.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195"/>
              </a:spcBef>
              <a:buChar char="•"/>
              <a:tabLst>
                <a:tab pos="659130" algn="l"/>
              </a:tabLst>
            </a:pPr>
            <a:r>
              <a:rPr dirty="0" sz="1500" spc="-25">
                <a:latin typeface="Arial"/>
                <a:cs typeface="Arial"/>
              </a:rPr>
              <a:t>NVIDIA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RTX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3080/3090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NVIDIA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RTX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A6000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more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accessible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yet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powerful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options.</a:t>
            </a:r>
            <a:endParaRPr sz="1500">
              <a:latin typeface="Arial"/>
              <a:cs typeface="Arial"/>
            </a:endParaRPr>
          </a:p>
          <a:p>
            <a:pPr lvl="1" marL="659130" marR="127635" indent="-277495">
              <a:lnSpc>
                <a:spcPts val="1490"/>
              </a:lnSpc>
              <a:spcBef>
                <a:spcPts val="525"/>
              </a:spcBef>
              <a:buChar char="•"/>
              <a:tabLst>
                <a:tab pos="659130" algn="l"/>
              </a:tabLst>
            </a:pPr>
            <a:r>
              <a:rPr dirty="0" sz="1500" spc="-25">
                <a:latin typeface="Arial"/>
                <a:cs typeface="Arial"/>
              </a:rPr>
              <a:t>Google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TPUs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(Tensor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Processing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Units)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another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option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you're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working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within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Google Cloud.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dirty="0" spc="-90"/>
              <a:t> </a:t>
            </a:r>
            <a:r>
              <a:rPr dirty="0" spc="-10"/>
              <a:t>Inference</a:t>
            </a:r>
            <a:r>
              <a:rPr dirty="0" spc="-95"/>
              <a:t> </a:t>
            </a:r>
            <a:r>
              <a:rPr dirty="0"/>
              <a:t>(Model</a:t>
            </a:r>
            <a:r>
              <a:rPr dirty="0" spc="-90"/>
              <a:t> </a:t>
            </a:r>
            <a:r>
              <a:rPr dirty="0" spc="-10"/>
              <a:t>Deployment):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8244205" cy="155321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89560" marR="5080" indent="-277495">
              <a:lnSpc>
                <a:spcPct val="87100"/>
              </a:lnSpc>
              <a:spcBef>
                <a:spcPts val="33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CPU: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you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deploying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smaller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inference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not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computationally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intense (e.g.,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lightweight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edge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devices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applications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strict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latency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requirements),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CPU </a:t>
            </a:r>
            <a:r>
              <a:rPr dirty="0" sz="1500" spc="-20">
                <a:latin typeface="Arial"/>
                <a:cs typeface="Arial"/>
              </a:rPr>
              <a:t>might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suffice.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CPUs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also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more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suitable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running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environments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limited </a:t>
            </a:r>
            <a:r>
              <a:rPr dirty="0" sz="1500" spc="-25">
                <a:latin typeface="Arial"/>
                <a:cs typeface="Arial"/>
              </a:rPr>
              <a:t>resources,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such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cloud-</a:t>
            </a:r>
            <a:r>
              <a:rPr dirty="0" sz="1500" spc="-25">
                <a:latin typeface="Arial"/>
                <a:cs typeface="Arial"/>
              </a:rPr>
              <a:t>based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systems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lower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hardware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costs.</a:t>
            </a:r>
            <a:endParaRPr sz="1500">
              <a:latin typeface="Arial"/>
              <a:cs typeface="Arial"/>
            </a:endParaRPr>
          </a:p>
          <a:p>
            <a:pPr marL="289560" marR="542925" indent="-277495">
              <a:lnSpc>
                <a:spcPct val="86700"/>
              </a:lnSpc>
              <a:spcBef>
                <a:spcPts val="84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GPU: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inference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you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faster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throughput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(e.g.,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real-</a:t>
            </a:r>
            <a:r>
              <a:rPr dirty="0" sz="1500" spc="-10">
                <a:latin typeface="Arial"/>
                <a:cs typeface="Arial"/>
              </a:rPr>
              <a:t>time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AI </a:t>
            </a:r>
            <a:r>
              <a:rPr dirty="0" sz="1500" spc="-30">
                <a:latin typeface="Arial"/>
                <a:cs typeface="Arial"/>
              </a:rPr>
              <a:t>applications),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better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fit.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This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especially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true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involve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high </a:t>
            </a:r>
            <a:r>
              <a:rPr dirty="0" sz="1500" spc="-30">
                <a:latin typeface="Arial"/>
                <a:cs typeface="Arial"/>
              </a:rPr>
              <a:t>computational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workloads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like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NLP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(e.g.,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BERT,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GPT).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For</a:t>
            </a:r>
            <a:r>
              <a:rPr dirty="0" spc="-95"/>
              <a:t> </a:t>
            </a:r>
            <a:r>
              <a:rPr dirty="0"/>
              <a:t>Small</a:t>
            </a:r>
            <a:r>
              <a:rPr dirty="0" spc="-95"/>
              <a:t> </a:t>
            </a:r>
            <a:r>
              <a:rPr dirty="0"/>
              <a:t>AI</a:t>
            </a:r>
            <a:r>
              <a:rPr dirty="0" spc="-100"/>
              <a:t> </a:t>
            </a:r>
            <a:r>
              <a:rPr dirty="0"/>
              <a:t>Models</a:t>
            </a:r>
            <a:r>
              <a:rPr dirty="0" spc="-105"/>
              <a:t> </a:t>
            </a:r>
            <a:r>
              <a:rPr dirty="0"/>
              <a:t>and</a:t>
            </a:r>
            <a:r>
              <a:rPr dirty="0" spc="-105"/>
              <a:t> </a:t>
            </a:r>
            <a:r>
              <a:rPr dirty="0" spc="-10"/>
              <a:t>Lightweight</a:t>
            </a:r>
            <a:r>
              <a:rPr dirty="0" spc="-95"/>
              <a:t> </a:t>
            </a:r>
            <a:r>
              <a:rPr dirty="0" spc="-10"/>
              <a:t>Tasks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8220709" cy="115697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289560" marR="5080" indent="-277495">
              <a:lnSpc>
                <a:spcPts val="1610"/>
              </a:lnSpc>
              <a:spcBef>
                <a:spcPts val="31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CPU: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your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smaller,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such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decision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trees,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support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vector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(SVM),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or shallow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neural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networks,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dataset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not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particularly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CPUs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perform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well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are </a:t>
            </a:r>
            <a:r>
              <a:rPr dirty="0" sz="1500" spc="-20">
                <a:latin typeface="Arial"/>
                <a:cs typeface="Arial"/>
              </a:rPr>
              <a:t>more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cost-</a:t>
            </a:r>
            <a:r>
              <a:rPr dirty="0" sz="1500" spc="-10">
                <a:latin typeface="Arial"/>
                <a:cs typeface="Arial"/>
              </a:rPr>
              <a:t>effective.</a:t>
            </a:r>
            <a:endParaRPr sz="1500">
              <a:latin typeface="Arial"/>
              <a:cs typeface="Arial"/>
            </a:endParaRPr>
          </a:p>
          <a:p>
            <a:pPr marL="289560" marR="371475" indent="-277495">
              <a:lnSpc>
                <a:spcPts val="1580"/>
              </a:lnSpc>
              <a:spcBef>
                <a:spcPts val="715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GPU: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Not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necessary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these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types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unless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you're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running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large-</a:t>
            </a:r>
            <a:r>
              <a:rPr dirty="0" sz="1500" spc="-20">
                <a:latin typeface="Arial"/>
                <a:cs typeface="Arial"/>
              </a:rPr>
              <a:t>scale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deployment </a:t>
            </a:r>
            <a:r>
              <a:rPr dirty="0" sz="1500" spc="-25">
                <a:latin typeface="Arial"/>
                <a:cs typeface="Arial"/>
              </a:rPr>
              <a:t>where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many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predictions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made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parallel.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4.</a:t>
            </a:r>
            <a:r>
              <a:rPr dirty="0" spc="-85"/>
              <a:t> </a:t>
            </a:r>
            <a:r>
              <a:rPr dirty="0"/>
              <a:t>For</a:t>
            </a:r>
            <a:r>
              <a:rPr dirty="0" spc="-80"/>
              <a:t> </a:t>
            </a:r>
            <a:r>
              <a:rPr dirty="0"/>
              <a:t>Edge</a:t>
            </a:r>
            <a:r>
              <a:rPr dirty="0" spc="-85"/>
              <a:t> </a:t>
            </a:r>
            <a:r>
              <a:rPr dirty="0"/>
              <a:t>and</a:t>
            </a:r>
            <a:r>
              <a:rPr dirty="0" spc="-80"/>
              <a:t> </a:t>
            </a:r>
            <a:r>
              <a:rPr dirty="0"/>
              <a:t>Mobile</a:t>
            </a:r>
            <a:r>
              <a:rPr dirty="0" spc="-85"/>
              <a:t> </a:t>
            </a:r>
            <a:r>
              <a:rPr dirty="0"/>
              <a:t>AI</a:t>
            </a:r>
            <a:r>
              <a:rPr dirty="0" spc="-85"/>
              <a:t> </a:t>
            </a:r>
            <a:r>
              <a:rPr dirty="0" spc="-10"/>
              <a:t>Applications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8288020" cy="1553210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89560" marR="220979" indent="-277495">
              <a:lnSpc>
                <a:spcPct val="87100"/>
              </a:lnSpc>
              <a:spcBef>
                <a:spcPts val="33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CPU: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edge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devices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mobile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environments,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CPUs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typically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preferred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due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power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and </a:t>
            </a:r>
            <a:r>
              <a:rPr dirty="0" sz="1500" spc="-30">
                <a:latin typeface="Arial"/>
                <a:cs typeface="Arial"/>
              </a:rPr>
              <a:t>memory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limitations.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Many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mobile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devices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also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come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specialized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processors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like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Apple's </a:t>
            </a:r>
            <a:r>
              <a:rPr dirty="0" sz="1500" spc="-25">
                <a:latin typeface="Arial"/>
                <a:cs typeface="Arial"/>
              </a:rPr>
              <a:t>Neural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Engine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Qualcomm's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Engine,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designed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optimize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low power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consumption.</a:t>
            </a:r>
            <a:endParaRPr sz="1500">
              <a:latin typeface="Arial"/>
              <a:cs typeface="Arial"/>
            </a:endParaRPr>
          </a:p>
          <a:p>
            <a:pPr algn="just" marL="287020" marR="5080" indent="-274955">
              <a:lnSpc>
                <a:spcPct val="86700"/>
              </a:lnSpc>
              <a:spcBef>
                <a:spcPts val="84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GPU: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Some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mobile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devices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have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integrated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like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Apple's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M1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chip,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which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AI 	inference,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but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resource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limitations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mobile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generally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mean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only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optimized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models </a:t>
            </a:r>
            <a:r>
              <a:rPr dirty="0" sz="1500" spc="-10">
                <a:latin typeface="Arial"/>
                <a:cs typeface="Arial"/>
              </a:rPr>
              <a:t>	</a:t>
            </a:r>
            <a:r>
              <a:rPr dirty="0" sz="1500" spc="-30">
                <a:latin typeface="Arial"/>
                <a:cs typeface="Arial"/>
              </a:rPr>
              <a:t>(quantized,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pruned)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viable.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5.</a:t>
            </a:r>
            <a:r>
              <a:rPr dirty="0" spc="-80"/>
              <a:t> </a:t>
            </a:r>
            <a:r>
              <a:rPr dirty="0"/>
              <a:t>For</a:t>
            </a:r>
            <a:r>
              <a:rPr dirty="0" spc="-75"/>
              <a:t> </a:t>
            </a:r>
            <a:r>
              <a:rPr dirty="0" spc="-10"/>
              <a:t>Speeding</a:t>
            </a:r>
            <a:r>
              <a:rPr dirty="0" spc="-80"/>
              <a:t> </a:t>
            </a:r>
            <a:r>
              <a:rPr dirty="0"/>
              <a:t>Up</a:t>
            </a:r>
            <a:r>
              <a:rPr dirty="0" spc="-80"/>
              <a:t> </a:t>
            </a:r>
            <a:r>
              <a:rPr dirty="0"/>
              <a:t>AI</a:t>
            </a:r>
            <a:r>
              <a:rPr dirty="0" spc="-80"/>
              <a:t> </a:t>
            </a:r>
            <a:r>
              <a:rPr dirty="0" spc="-10"/>
              <a:t>Research</a:t>
            </a:r>
            <a:r>
              <a:rPr dirty="0" spc="-75"/>
              <a:t> </a:t>
            </a:r>
            <a:r>
              <a:rPr dirty="0" spc="-10"/>
              <a:t>(Prototyping):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7927340" cy="852169"/>
          </a:xfrm>
          <a:prstGeom prst="rect">
            <a:avLst/>
          </a:prstGeom>
        </p:spPr>
        <p:txBody>
          <a:bodyPr wrap="square" lIns="0" tIns="41910" rIns="0" bIns="0" rtlCol="0" vert="horz">
            <a:spAutoFit/>
          </a:bodyPr>
          <a:lstStyle/>
          <a:p>
            <a:pPr marL="289560" marR="5080" indent="-277495">
              <a:lnSpc>
                <a:spcPct val="87100"/>
              </a:lnSpc>
              <a:spcBef>
                <a:spcPts val="33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GPU: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you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running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experiments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variety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deep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learning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iterate </a:t>
            </a:r>
            <a:r>
              <a:rPr dirty="0" sz="1500" spc="-20">
                <a:latin typeface="Arial"/>
                <a:cs typeface="Arial"/>
              </a:rPr>
              <a:t>quickly,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better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choice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due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their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ability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handle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datasets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complex </a:t>
            </a:r>
            <a:r>
              <a:rPr dirty="0" sz="1500" spc="-25">
                <a:latin typeface="Arial"/>
                <a:cs typeface="Arial"/>
              </a:rPr>
              <a:t>models.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drastically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reduce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time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takes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iterate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architectures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and </a:t>
            </a:r>
            <a:r>
              <a:rPr dirty="0" sz="1500" spc="-10">
                <a:latin typeface="Arial"/>
                <a:cs typeface="Arial"/>
              </a:rPr>
              <a:t>hyperparameters.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6.</a:t>
            </a:r>
            <a:r>
              <a:rPr dirty="0" spc="-60"/>
              <a:t> </a:t>
            </a:r>
            <a:r>
              <a:rPr dirty="0"/>
              <a:t>For</a:t>
            </a:r>
            <a:r>
              <a:rPr dirty="0" spc="-55"/>
              <a:t> </a:t>
            </a:r>
            <a:r>
              <a:rPr dirty="0" spc="-25"/>
              <a:t>Multi-</a:t>
            </a:r>
            <a:r>
              <a:rPr dirty="0"/>
              <a:t>Task</a:t>
            </a:r>
            <a:r>
              <a:rPr dirty="0" spc="-60"/>
              <a:t> </a:t>
            </a:r>
            <a:r>
              <a:rPr dirty="0"/>
              <a:t>and</a:t>
            </a:r>
            <a:r>
              <a:rPr dirty="0" spc="-55"/>
              <a:t> </a:t>
            </a:r>
            <a:r>
              <a:rPr dirty="0" spc="-30"/>
              <a:t>High-</a:t>
            </a:r>
            <a:r>
              <a:rPr dirty="0" spc="-10"/>
              <a:t>Throughput</a:t>
            </a:r>
            <a:r>
              <a:rPr dirty="0" spc="-55"/>
              <a:t> </a:t>
            </a:r>
            <a:r>
              <a:rPr dirty="0" spc="-10"/>
              <a:t>Applications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8287384" cy="66294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289560" marR="5080" indent="-277495">
              <a:lnSpc>
                <a:spcPts val="1610"/>
              </a:lnSpc>
              <a:spcBef>
                <a:spcPts val="31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GPU: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you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process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large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batches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run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multiple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concurrently,</a:t>
            </a:r>
            <a:r>
              <a:rPr dirty="0" sz="1500" spc="50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designed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throughput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much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better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handling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these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parallel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compared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CPUs.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Hands-</a:t>
            </a:r>
            <a:r>
              <a:rPr dirty="0"/>
              <a:t>on:</a:t>
            </a:r>
            <a:r>
              <a:rPr dirty="0" spc="-70"/>
              <a:t> </a:t>
            </a:r>
            <a:r>
              <a:rPr dirty="0" spc="-10"/>
              <a:t>Hardware</a:t>
            </a:r>
            <a:r>
              <a:rPr dirty="0" spc="-65"/>
              <a:t> </a:t>
            </a:r>
            <a:r>
              <a:rPr dirty="0" spc="-10"/>
              <a:t>Considerations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596432"/>
            <a:ext cx="2636520" cy="154051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70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Launch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PyTorch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MNIST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app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Run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CPU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Vary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few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variables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2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Measure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runtime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505"/>
              </a:spcBef>
              <a:buChar char="•"/>
              <a:tabLst>
                <a:tab pos="289560" algn="l"/>
              </a:tabLst>
            </a:pPr>
            <a:r>
              <a:rPr dirty="0" sz="1500" spc="-35">
                <a:latin typeface="Arial"/>
                <a:cs typeface="Arial"/>
              </a:rPr>
              <a:t>Compare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performance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213" y="3986579"/>
            <a:ext cx="7356475" cy="773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900" b="1">
                <a:latin typeface="Arial"/>
                <a:cs typeface="Arial"/>
              </a:rPr>
              <a:t>AI</a:t>
            </a:r>
            <a:r>
              <a:rPr dirty="0" sz="4900" spc="-190" b="1">
                <a:latin typeface="Arial"/>
                <a:cs typeface="Arial"/>
              </a:rPr>
              <a:t> </a:t>
            </a:r>
            <a:r>
              <a:rPr dirty="0" sz="4900" spc="-10" b="1">
                <a:latin typeface="Arial"/>
                <a:cs typeface="Arial"/>
              </a:rPr>
              <a:t>Frameworks</a:t>
            </a:r>
            <a:r>
              <a:rPr dirty="0" sz="4900" spc="-200" b="1">
                <a:latin typeface="Arial"/>
                <a:cs typeface="Arial"/>
              </a:rPr>
              <a:t> </a:t>
            </a:r>
            <a:r>
              <a:rPr dirty="0" sz="4900" spc="-10" b="1">
                <a:latin typeface="Arial"/>
                <a:cs typeface="Arial"/>
              </a:rPr>
              <a:t>Overview</a:t>
            </a:r>
            <a:endParaRPr sz="49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01600" y="1104900"/>
            <a:ext cx="9854565" cy="853440"/>
            <a:chOff x="101600" y="1104900"/>
            <a:chExt cx="9854565" cy="8534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1104900"/>
              <a:ext cx="9854184" cy="8534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104900"/>
              <a:ext cx="6245352" cy="853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213" y="3986579"/>
            <a:ext cx="6772275" cy="773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900" b="1">
                <a:latin typeface="Arial"/>
                <a:cs typeface="Arial"/>
              </a:rPr>
              <a:t>3.</a:t>
            </a:r>
            <a:r>
              <a:rPr dirty="0" sz="4900" spc="-190" b="1">
                <a:latin typeface="Arial"/>
                <a:cs typeface="Arial"/>
              </a:rPr>
              <a:t> </a:t>
            </a:r>
            <a:r>
              <a:rPr dirty="0" sz="4900" b="1">
                <a:latin typeface="Arial"/>
                <a:cs typeface="Arial"/>
              </a:rPr>
              <a:t>Reusable</a:t>
            </a:r>
            <a:r>
              <a:rPr dirty="0" sz="4900" spc="-190" b="1">
                <a:latin typeface="Arial"/>
                <a:cs typeface="Arial"/>
              </a:rPr>
              <a:t> </a:t>
            </a:r>
            <a:r>
              <a:rPr dirty="0" sz="4900" spc="-10" b="1">
                <a:latin typeface="Arial"/>
                <a:cs typeface="Arial"/>
              </a:rPr>
              <a:t>Resources</a:t>
            </a:r>
            <a:endParaRPr sz="49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01600" y="1104900"/>
            <a:ext cx="9854565" cy="853440"/>
            <a:chOff x="101600" y="1104900"/>
            <a:chExt cx="9854565" cy="8534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1104900"/>
              <a:ext cx="9854184" cy="8534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104900"/>
              <a:ext cx="6245352" cy="853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840346" y="2635271"/>
            <a:ext cx="8201659" cy="2720975"/>
          </a:xfrm>
          <a:prstGeom prst="rect">
            <a:avLst/>
          </a:prstGeom>
        </p:spPr>
        <p:txBody>
          <a:bodyPr wrap="square" lIns="0" tIns="36195" rIns="0" bIns="0" rtlCol="0" vert="horz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285"/>
              </a:spcBef>
            </a:pP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perspective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scientist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AI/ML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code,</a:t>
            </a:r>
            <a:r>
              <a:rPr dirty="0" sz="1600" spc="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"reusable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resources"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refer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to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tools, </a:t>
            </a:r>
            <a:r>
              <a:rPr dirty="0" sz="1600">
                <a:latin typeface="Arial"/>
                <a:cs typeface="Arial"/>
              </a:rPr>
              <a:t>environments,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pre-</a:t>
            </a:r>
            <a:r>
              <a:rPr dirty="0" sz="1600">
                <a:latin typeface="Arial"/>
                <a:cs typeface="Arial"/>
              </a:rPr>
              <a:t>configured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systems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that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allow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easy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efficient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development, </a:t>
            </a:r>
            <a:r>
              <a:rPr dirty="0" sz="1600">
                <a:latin typeface="Arial"/>
                <a:cs typeface="Arial"/>
              </a:rPr>
              <a:t>experimentation,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deployment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machine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learning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models.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These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resources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help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20">
                <a:latin typeface="Arial"/>
                <a:cs typeface="Arial"/>
              </a:rPr>
              <a:t>save </a:t>
            </a:r>
            <a:r>
              <a:rPr dirty="0" sz="1600">
                <a:latin typeface="Arial"/>
                <a:cs typeface="Arial"/>
              </a:rPr>
              <a:t>time,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improve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reproducibility,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streamline</a:t>
            </a:r>
            <a:r>
              <a:rPr dirty="0" sz="1600" spc="1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workflows.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dirty="0" sz="1500" spc="-20" b="1">
                <a:solidFill>
                  <a:srgbClr val="0E2841"/>
                </a:solidFill>
                <a:latin typeface="Arial"/>
                <a:cs typeface="Arial"/>
              </a:rPr>
              <a:t>Some</a:t>
            </a:r>
            <a:endParaRPr sz="1500">
              <a:latin typeface="Arial"/>
              <a:cs typeface="Arial"/>
            </a:endParaRPr>
          </a:p>
          <a:p>
            <a:pPr marL="751205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751205" algn="l"/>
              </a:tabLst>
            </a:pPr>
            <a:r>
              <a:rPr dirty="0" sz="1500" spc="-40">
                <a:latin typeface="Arial"/>
                <a:cs typeface="Arial"/>
              </a:rPr>
              <a:t>Cloud-</a:t>
            </a:r>
            <a:r>
              <a:rPr dirty="0" sz="1500" spc="-25">
                <a:latin typeface="Arial"/>
                <a:cs typeface="Arial"/>
              </a:rPr>
              <a:t>based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Environments</a:t>
            </a:r>
            <a:endParaRPr sz="1500">
              <a:latin typeface="Arial"/>
              <a:cs typeface="Arial"/>
            </a:endParaRPr>
          </a:p>
          <a:p>
            <a:pPr marL="751205" indent="-276860">
              <a:lnSpc>
                <a:spcPct val="100000"/>
              </a:lnSpc>
              <a:spcBef>
                <a:spcPts val="800"/>
              </a:spcBef>
              <a:buSzPct val="115384"/>
              <a:buChar char="•"/>
              <a:tabLst>
                <a:tab pos="751205" algn="l"/>
              </a:tabLst>
            </a:pPr>
            <a:r>
              <a:rPr dirty="0" baseline="4273" sz="1950" spc="-15">
                <a:latin typeface="Arial"/>
                <a:cs typeface="Arial"/>
              </a:rPr>
              <a:t>Development</a:t>
            </a:r>
            <a:r>
              <a:rPr dirty="0" baseline="4273" sz="1950" spc="-67">
                <a:latin typeface="Arial"/>
                <a:cs typeface="Arial"/>
              </a:rPr>
              <a:t> </a:t>
            </a:r>
            <a:r>
              <a:rPr dirty="0" baseline="4273" sz="1950" spc="-15">
                <a:latin typeface="Arial"/>
                <a:cs typeface="Arial"/>
              </a:rPr>
              <a:t>Environments</a:t>
            </a:r>
            <a:endParaRPr baseline="4273" sz="1950">
              <a:latin typeface="Arial"/>
              <a:cs typeface="Arial"/>
            </a:endParaRPr>
          </a:p>
          <a:p>
            <a:pPr marL="751205" indent="-276860">
              <a:lnSpc>
                <a:spcPct val="100000"/>
              </a:lnSpc>
              <a:spcBef>
                <a:spcPts val="645"/>
              </a:spcBef>
              <a:buSzPct val="115384"/>
              <a:buChar char="•"/>
              <a:tabLst>
                <a:tab pos="751205" algn="l"/>
              </a:tabLst>
            </a:pPr>
            <a:r>
              <a:rPr dirty="0" baseline="4273" sz="1950" spc="-15">
                <a:latin typeface="Arial"/>
                <a:cs typeface="Arial"/>
              </a:rPr>
              <a:t>Pre-</a:t>
            </a:r>
            <a:r>
              <a:rPr dirty="0" baseline="4273" sz="1950">
                <a:latin typeface="Arial"/>
                <a:cs typeface="Arial"/>
              </a:rPr>
              <a:t>built</a:t>
            </a:r>
            <a:r>
              <a:rPr dirty="0" baseline="4273" sz="1950" spc="-37">
                <a:latin typeface="Arial"/>
                <a:cs typeface="Arial"/>
              </a:rPr>
              <a:t> </a:t>
            </a:r>
            <a:r>
              <a:rPr dirty="0" baseline="4273" sz="1950" spc="-15">
                <a:latin typeface="Arial"/>
                <a:cs typeface="Arial"/>
              </a:rPr>
              <a:t>Frameworks</a:t>
            </a:r>
            <a:r>
              <a:rPr dirty="0" baseline="4273" sz="1950" spc="-52">
                <a:latin typeface="Arial"/>
                <a:cs typeface="Arial"/>
              </a:rPr>
              <a:t> </a:t>
            </a:r>
            <a:r>
              <a:rPr dirty="0" baseline="4273" sz="1950">
                <a:latin typeface="Arial"/>
                <a:cs typeface="Arial"/>
              </a:rPr>
              <a:t>&amp;</a:t>
            </a:r>
            <a:r>
              <a:rPr dirty="0" baseline="4273" sz="1950" spc="-52">
                <a:latin typeface="Arial"/>
                <a:cs typeface="Arial"/>
              </a:rPr>
              <a:t> </a:t>
            </a:r>
            <a:r>
              <a:rPr dirty="0" baseline="4273" sz="1950" spc="-15">
                <a:latin typeface="Arial"/>
                <a:cs typeface="Arial"/>
              </a:rPr>
              <a:t>Libraries</a:t>
            </a:r>
            <a:endParaRPr baseline="4273" sz="1950">
              <a:latin typeface="Arial"/>
              <a:cs typeface="Arial"/>
            </a:endParaRPr>
          </a:p>
          <a:p>
            <a:pPr marL="751205" indent="-276860">
              <a:lnSpc>
                <a:spcPct val="100000"/>
              </a:lnSpc>
              <a:spcBef>
                <a:spcPts val="650"/>
              </a:spcBef>
              <a:buSzPct val="115384"/>
              <a:buChar char="•"/>
              <a:tabLst>
                <a:tab pos="751205" algn="l"/>
              </a:tabLst>
            </a:pPr>
            <a:r>
              <a:rPr dirty="0" baseline="4273" sz="1950" spc="-30">
                <a:latin typeface="Arial"/>
                <a:cs typeface="Arial"/>
              </a:rPr>
              <a:t>Framework-</a:t>
            </a:r>
            <a:r>
              <a:rPr dirty="0" baseline="4273" sz="1950">
                <a:latin typeface="Arial"/>
                <a:cs typeface="Arial"/>
              </a:rPr>
              <a:t>Specific </a:t>
            </a:r>
            <a:r>
              <a:rPr dirty="0" baseline="4273" sz="1950" spc="-15">
                <a:latin typeface="Arial"/>
                <a:cs typeface="Arial"/>
              </a:rPr>
              <a:t>Solutions</a:t>
            </a:r>
            <a:endParaRPr baseline="4273" sz="1950">
              <a:latin typeface="Arial"/>
              <a:cs typeface="Arial"/>
            </a:endParaRPr>
          </a:p>
          <a:p>
            <a:pPr marL="751205" indent="-276860">
              <a:lnSpc>
                <a:spcPct val="100000"/>
              </a:lnSpc>
              <a:spcBef>
                <a:spcPts val="645"/>
              </a:spcBef>
              <a:buSzPct val="115384"/>
              <a:buChar char="•"/>
              <a:tabLst>
                <a:tab pos="751205" algn="l"/>
              </a:tabLst>
            </a:pPr>
            <a:r>
              <a:rPr dirty="0" baseline="4273" sz="1950" spc="-15">
                <a:latin typeface="Arial"/>
                <a:cs typeface="Arial"/>
              </a:rPr>
              <a:t>Machine</a:t>
            </a:r>
            <a:r>
              <a:rPr dirty="0" baseline="4273" sz="1950" spc="-52">
                <a:latin typeface="Arial"/>
                <a:cs typeface="Arial"/>
              </a:rPr>
              <a:t> </a:t>
            </a:r>
            <a:r>
              <a:rPr dirty="0" baseline="4273" sz="1950" spc="-15">
                <a:latin typeface="Arial"/>
                <a:cs typeface="Arial"/>
              </a:rPr>
              <a:t>Learning</a:t>
            </a:r>
            <a:r>
              <a:rPr dirty="0" baseline="4273" sz="1950" spc="-44">
                <a:latin typeface="Arial"/>
                <a:cs typeface="Arial"/>
              </a:rPr>
              <a:t> </a:t>
            </a:r>
            <a:r>
              <a:rPr dirty="0" baseline="4273" sz="1950" spc="-15">
                <a:latin typeface="Arial"/>
                <a:cs typeface="Arial"/>
              </a:rPr>
              <a:t>Pipelines</a:t>
            </a:r>
            <a:endParaRPr baseline="4273" sz="1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Pre-</a:t>
            </a:r>
            <a:r>
              <a:rPr dirty="0" spc="-10"/>
              <a:t>configured</a:t>
            </a:r>
            <a:r>
              <a:rPr dirty="0" spc="-110"/>
              <a:t> </a:t>
            </a:r>
            <a:r>
              <a:rPr dirty="0" spc="-10"/>
              <a:t>Containers</a:t>
            </a:r>
            <a:r>
              <a:rPr dirty="0" spc="-110"/>
              <a:t> </a:t>
            </a:r>
            <a:r>
              <a:rPr dirty="0"/>
              <a:t>(Docker,</a:t>
            </a:r>
            <a:r>
              <a:rPr dirty="0" spc="-105"/>
              <a:t> </a:t>
            </a:r>
            <a:r>
              <a:rPr dirty="0" spc="-10"/>
              <a:t>Singularity,</a:t>
            </a:r>
            <a:r>
              <a:rPr dirty="0" spc="-105"/>
              <a:t> </a:t>
            </a:r>
            <a:r>
              <a:rPr dirty="0" spc="-10"/>
              <a:t>etc.)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72370"/>
            <a:ext cx="8119745" cy="2964180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12700" marR="5080">
              <a:lnSpc>
                <a:spcPts val="1610"/>
              </a:lnSpc>
              <a:spcBef>
                <a:spcPts val="310"/>
              </a:spcBef>
            </a:pPr>
            <a:r>
              <a:rPr dirty="0" sz="1500" spc="-25" b="1">
                <a:latin typeface="Arial"/>
                <a:cs typeface="Arial"/>
              </a:rPr>
              <a:t>Definition</a:t>
            </a:r>
            <a:r>
              <a:rPr dirty="0" sz="1500" spc="-25">
                <a:latin typeface="Arial"/>
                <a:cs typeface="Arial"/>
              </a:rPr>
              <a:t>: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These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pre-</a:t>
            </a:r>
            <a:r>
              <a:rPr dirty="0" sz="1500" spc="-10">
                <a:latin typeface="Arial"/>
                <a:cs typeface="Arial"/>
              </a:rPr>
              <a:t>built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environments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(usually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Docker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Singularity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containers)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contain </a:t>
            </a:r>
            <a:r>
              <a:rPr dirty="0" sz="1500">
                <a:latin typeface="Arial"/>
                <a:cs typeface="Arial"/>
              </a:rPr>
              <a:t>all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dependencies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libraries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needed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tasks.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Containers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ensure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the </a:t>
            </a:r>
            <a:r>
              <a:rPr dirty="0" sz="1500" spc="-20">
                <a:latin typeface="Arial"/>
                <a:cs typeface="Arial"/>
              </a:rPr>
              <a:t>code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runs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consistently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across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different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systems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help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avoid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compatibility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issues.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dirty="0" sz="1500" spc="-10" b="1">
                <a:latin typeface="Arial"/>
                <a:cs typeface="Arial"/>
              </a:rPr>
              <a:t>Examples</a:t>
            </a:r>
            <a:r>
              <a:rPr dirty="0" sz="1500" spc="-10"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Docker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containers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specific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versions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30">
                <a:latin typeface="Arial"/>
                <a:cs typeface="Arial"/>
              </a:rPr>
              <a:t> TensorFlow,</a:t>
            </a:r>
            <a:r>
              <a:rPr dirty="0" sz="1500" spc="-25">
                <a:latin typeface="Arial"/>
                <a:cs typeface="Arial"/>
              </a:rPr>
              <a:t> PyTorch,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scikit-</a:t>
            </a:r>
            <a:r>
              <a:rPr dirty="0" sz="1500" spc="-10">
                <a:latin typeface="Arial"/>
                <a:cs typeface="Arial"/>
              </a:rPr>
              <a:t>learn.</a:t>
            </a:r>
            <a:endParaRPr sz="1500">
              <a:latin typeface="Arial"/>
              <a:cs typeface="Arial"/>
            </a:endParaRPr>
          </a:p>
          <a:p>
            <a:pPr marL="289560" marR="511175" indent="-277495">
              <a:lnSpc>
                <a:spcPts val="1580"/>
              </a:lnSpc>
              <a:spcBef>
                <a:spcPts val="83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Singularity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containers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high-performance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computing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(HPC)</a:t>
            </a:r>
            <a:r>
              <a:rPr dirty="0" sz="1500" spc="-30">
                <a:latin typeface="Arial"/>
                <a:cs typeface="Arial"/>
              </a:rPr>
              <a:t> environments,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allowing </a:t>
            </a:r>
            <a:r>
              <a:rPr dirty="0" sz="1500" spc="-30">
                <a:latin typeface="Arial"/>
                <a:cs typeface="Arial"/>
              </a:rPr>
              <a:t>researchers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package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run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ML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ease.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dirty="0" sz="1500" spc="-10" b="1">
                <a:latin typeface="Arial"/>
                <a:cs typeface="Arial"/>
              </a:rPr>
              <a:t>Benefits</a:t>
            </a:r>
            <a:r>
              <a:rPr dirty="0" sz="1500" spc="-10"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Saves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time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environment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setup.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Promotes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reproducibility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ensuring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same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setup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across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experiments.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505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Easy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share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collaborators.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Pre-</a:t>
            </a:r>
            <a:r>
              <a:rPr dirty="0" spc="-10"/>
              <a:t>configured</a:t>
            </a:r>
            <a:r>
              <a:rPr dirty="0" spc="-55"/>
              <a:t> </a:t>
            </a:r>
            <a:r>
              <a:rPr dirty="0" spc="-30"/>
              <a:t>Cloud-</a:t>
            </a:r>
            <a:r>
              <a:rPr dirty="0"/>
              <a:t>based</a:t>
            </a:r>
            <a:r>
              <a:rPr dirty="0" spc="-55"/>
              <a:t> </a:t>
            </a:r>
            <a:r>
              <a:rPr dirty="0" spc="-10"/>
              <a:t>Environments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60177"/>
            <a:ext cx="8138795" cy="336994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ct val="78000"/>
              </a:lnSpc>
              <a:spcBef>
                <a:spcPts val="495"/>
              </a:spcBef>
            </a:pPr>
            <a:r>
              <a:rPr dirty="0" sz="1500" spc="-25" b="1">
                <a:latin typeface="Arial"/>
                <a:cs typeface="Arial"/>
              </a:rPr>
              <a:t>Definition</a:t>
            </a:r>
            <a:r>
              <a:rPr dirty="0" sz="1500" spc="-25">
                <a:latin typeface="Arial"/>
                <a:cs typeface="Arial"/>
              </a:rPr>
              <a:t>: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Cloud-</a:t>
            </a:r>
            <a:r>
              <a:rPr dirty="0" sz="1500" spc="-25">
                <a:latin typeface="Arial"/>
                <a:cs typeface="Arial"/>
              </a:rPr>
              <a:t>based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platforms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provide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scalable,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on-</a:t>
            </a:r>
            <a:r>
              <a:rPr dirty="0" sz="1500" spc="-35">
                <a:latin typeface="Arial"/>
                <a:cs typeface="Arial"/>
              </a:rPr>
              <a:t>demand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computing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resources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machine </a:t>
            </a:r>
            <a:r>
              <a:rPr dirty="0" sz="1500" spc="-25">
                <a:latin typeface="Arial"/>
                <a:cs typeface="Arial"/>
              </a:rPr>
              <a:t>learning.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These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environments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often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come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pre-</a:t>
            </a:r>
            <a:r>
              <a:rPr dirty="0" sz="1500" spc="-30">
                <a:latin typeface="Arial"/>
                <a:cs typeface="Arial"/>
              </a:rPr>
              <a:t>configured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tools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ability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quickly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scale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resources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based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computational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needs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model.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500" spc="-10" b="1">
                <a:latin typeface="Arial"/>
                <a:cs typeface="Arial"/>
              </a:rPr>
              <a:t>Examples</a:t>
            </a:r>
            <a:r>
              <a:rPr dirty="0" sz="1500" spc="-10"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89560" marR="86995" indent="-277495">
              <a:lnSpc>
                <a:spcPct val="77300"/>
              </a:lnSpc>
              <a:spcBef>
                <a:spcPts val="81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Google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Colab: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free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cloud-</a:t>
            </a:r>
            <a:r>
              <a:rPr dirty="0" sz="1500" spc="-25">
                <a:latin typeface="Arial"/>
                <a:cs typeface="Arial"/>
              </a:rPr>
              <a:t>based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environment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provides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access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pre-</a:t>
            </a:r>
            <a:r>
              <a:rPr dirty="0" sz="1500" spc="-10">
                <a:latin typeface="Arial"/>
                <a:cs typeface="Arial"/>
              </a:rPr>
              <a:t>installed </a:t>
            </a:r>
            <a:r>
              <a:rPr dirty="0" sz="1500">
                <a:latin typeface="Arial"/>
                <a:cs typeface="Arial"/>
              </a:rPr>
              <a:t>ML</a:t>
            </a:r>
            <a:r>
              <a:rPr dirty="0" sz="1500" spc="-10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libraries.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Amazon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SageMaker: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fully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managed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service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build,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train,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deploy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scale.</a:t>
            </a:r>
            <a:endParaRPr sz="1500">
              <a:latin typeface="Arial"/>
              <a:cs typeface="Arial"/>
            </a:endParaRPr>
          </a:p>
          <a:p>
            <a:pPr marL="289560" marR="129539" indent="-277495">
              <a:lnSpc>
                <a:spcPct val="77300"/>
              </a:lnSpc>
              <a:spcBef>
                <a:spcPts val="81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Microsoft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Azure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ML: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platform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offers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45">
                <a:latin typeface="Arial"/>
                <a:cs typeface="Arial"/>
              </a:rPr>
              <a:t>end-</a:t>
            </a:r>
            <a:r>
              <a:rPr dirty="0" sz="1500" spc="-30">
                <a:latin typeface="Arial"/>
                <a:cs typeface="Arial"/>
              </a:rPr>
              <a:t>to-</a:t>
            </a:r>
            <a:r>
              <a:rPr dirty="0" sz="1500" spc="-20">
                <a:latin typeface="Arial"/>
                <a:cs typeface="Arial"/>
              </a:rPr>
              <a:t>end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tools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building,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deploying </a:t>
            </a:r>
            <a:r>
              <a:rPr dirty="0" sz="1500">
                <a:latin typeface="Arial"/>
                <a:cs typeface="Arial"/>
              </a:rPr>
              <a:t>ML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cloud.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500" spc="-10" b="1">
                <a:latin typeface="Arial"/>
                <a:cs typeface="Arial"/>
              </a:rPr>
              <a:t>Benefits</a:t>
            </a:r>
            <a:r>
              <a:rPr dirty="0" sz="1500" spc="-10"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89560" marR="972819" indent="-277495">
              <a:lnSpc>
                <a:spcPct val="77300"/>
              </a:lnSpc>
              <a:spcBef>
                <a:spcPts val="815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Access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high-</a:t>
            </a:r>
            <a:r>
              <a:rPr dirty="0" sz="1500" spc="-30">
                <a:latin typeface="Arial"/>
                <a:cs typeface="Arial"/>
              </a:rPr>
              <a:t>powered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resources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(e.g.,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GPUs,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TPUs)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without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need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physical infrastructure.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Scalable,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depending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needs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your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model.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5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Collaborative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features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team-</a:t>
            </a:r>
            <a:r>
              <a:rPr dirty="0" sz="1500" spc="-25">
                <a:latin typeface="Arial"/>
                <a:cs typeface="Arial"/>
              </a:rPr>
              <a:t>based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development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Development</a:t>
            </a:r>
            <a:r>
              <a:rPr dirty="0" spc="-130"/>
              <a:t> </a:t>
            </a:r>
            <a:r>
              <a:rPr dirty="0" spc="-10"/>
              <a:t>Environments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60177"/>
            <a:ext cx="8249920" cy="339407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60705">
              <a:lnSpc>
                <a:spcPct val="78000"/>
              </a:lnSpc>
              <a:spcBef>
                <a:spcPts val="495"/>
              </a:spcBef>
            </a:pPr>
            <a:r>
              <a:rPr dirty="0" sz="1500" spc="-25" b="1">
                <a:latin typeface="Arial"/>
                <a:cs typeface="Arial"/>
              </a:rPr>
              <a:t>Definition: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Development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environments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such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integrated</a:t>
            </a:r>
            <a:r>
              <a:rPr dirty="0" sz="1500" spc="-35">
                <a:latin typeface="Arial"/>
                <a:cs typeface="Arial"/>
              </a:rPr>
              <a:t> development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environments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(IDEs), </a:t>
            </a:r>
            <a:r>
              <a:rPr dirty="0" sz="1500" spc="-30">
                <a:latin typeface="Arial"/>
                <a:cs typeface="Arial"/>
              </a:rPr>
              <a:t>notebooks,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interactive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shells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make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easier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scientists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write,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test,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debug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machine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code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efficiently.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500" spc="-10" b="1">
                <a:latin typeface="Arial"/>
                <a:cs typeface="Arial"/>
              </a:rPr>
              <a:t>Examples:</a:t>
            </a:r>
            <a:endParaRPr sz="1500">
              <a:latin typeface="Arial"/>
              <a:cs typeface="Arial"/>
            </a:endParaRPr>
          </a:p>
          <a:p>
            <a:pPr marL="289560" marR="5080" indent="-277495">
              <a:lnSpc>
                <a:spcPct val="77300"/>
              </a:lnSpc>
              <a:spcBef>
                <a:spcPts val="815"/>
              </a:spcBef>
              <a:buFont typeface="Arial"/>
              <a:buChar char="•"/>
              <a:tabLst>
                <a:tab pos="289560" algn="l"/>
              </a:tabLst>
            </a:pPr>
            <a:r>
              <a:rPr dirty="0" sz="1500" spc="-25" i="1">
                <a:latin typeface="Arial"/>
                <a:cs typeface="Arial"/>
              </a:rPr>
              <a:t>Jupyter</a:t>
            </a:r>
            <a:r>
              <a:rPr dirty="0" sz="1500" spc="-50" i="1">
                <a:latin typeface="Arial"/>
                <a:cs typeface="Arial"/>
              </a:rPr>
              <a:t> </a:t>
            </a:r>
            <a:r>
              <a:rPr dirty="0" sz="1500" spc="-30" i="1">
                <a:latin typeface="Arial"/>
                <a:cs typeface="Arial"/>
              </a:rPr>
              <a:t>Notebooks</a:t>
            </a:r>
            <a:r>
              <a:rPr dirty="0" sz="1500" spc="-30">
                <a:latin typeface="Arial"/>
                <a:cs typeface="Arial"/>
              </a:rPr>
              <a:t>: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powerful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tool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writing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sharing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code,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visualizations,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and </a:t>
            </a:r>
            <a:r>
              <a:rPr dirty="0" sz="1500" spc="-35">
                <a:latin typeface="Arial"/>
                <a:cs typeface="Arial"/>
              </a:rPr>
              <a:t>documentation.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It’s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particularly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popular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science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experimentation.</a:t>
            </a:r>
            <a:endParaRPr sz="1500">
              <a:latin typeface="Arial"/>
              <a:cs typeface="Arial"/>
            </a:endParaRPr>
          </a:p>
          <a:p>
            <a:pPr marL="289560" marR="582295" indent="-277495">
              <a:lnSpc>
                <a:spcPct val="78700"/>
              </a:lnSpc>
              <a:spcBef>
                <a:spcPts val="79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VSCode: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widely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IDE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with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extensions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Python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learning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frameworks, </a:t>
            </a:r>
            <a:r>
              <a:rPr dirty="0" sz="1500" spc="-30">
                <a:latin typeface="Arial"/>
                <a:cs typeface="Arial"/>
              </a:rPr>
              <a:t>supporting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debugging,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code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completion,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version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control.</a:t>
            </a:r>
            <a:endParaRPr sz="1500">
              <a:latin typeface="Arial"/>
              <a:cs typeface="Arial"/>
            </a:endParaRPr>
          </a:p>
          <a:p>
            <a:pPr marL="289560" marR="579755" indent="-277495">
              <a:lnSpc>
                <a:spcPts val="1490"/>
              </a:lnSpc>
              <a:spcBef>
                <a:spcPts val="815"/>
              </a:spcBef>
              <a:buClr>
                <a:srgbClr val="000000"/>
              </a:buClr>
              <a:buChar char="•"/>
              <a:tabLst>
                <a:tab pos="289560" algn="l"/>
              </a:tabLst>
            </a:pPr>
            <a:r>
              <a:rPr dirty="0" sz="1500" spc="-25">
                <a:solidFill>
                  <a:srgbClr val="1F1F1F"/>
                </a:solidFill>
                <a:latin typeface="Arial"/>
                <a:cs typeface="Arial"/>
              </a:rPr>
              <a:t>MATLAB:</a:t>
            </a:r>
            <a:r>
              <a:rPr dirty="0" sz="1500" spc="-1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1F1F1F"/>
                </a:solidFill>
                <a:latin typeface="Arial"/>
                <a:cs typeface="Arial"/>
              </a:rPr>
              <a:t>IDE</a:t>
            </a:r>
            <a:r>
              <a:rPr dirty="0" sz="1500" spc="-2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040C28"/>
                </a:solidFill>
                <a:latin typeface="Arial"/>
                <a:cs typeface="Arial"/>
              </a:rPr>
              <a:t>platform</a:t>
            </a:r>
            <a:r>
              <a:rPr dirty="0" sz="1500" spc="-3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40C28"/>
                </a:solidFill>
                <a:latin typeface="Arial"/>
                <a:cs typeface="Arial"/>
              </a:rPr>
              <a:t>for</a:t>
            </a:r>
            <a:r>
              <a:rPr dirty="0" sz="1500" spc="-1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40C28"/>
                </a:solidFill>
                <a:latin typeface="Arial"/>
                <a:cs typeface="Arial"/>
              </a:rPr>
              <a:t>design,</a:t>
            </a:r>
            <a:r>
              <a:rPr dirty="0" sz="1500" spc="3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40C28"/>
                </a:solidFill>
                <a:latin typeface="Arial"/>
                <a:cs typeface="Arial"/>
              </a:rPr>
              <a:t>development,</a:t>
            </a:r>
            <a:r>
              <a:rPr dirty="0" sz="1500" spc="3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40C28"/>
                </a:solidFill>
                <a:latin typeface="Arial"/>
                <a:cs typeface="Arial"/>
              </a:rPr>
              <a:t>and</a:t>
            </a:r>
            <a:r>
              <a:rPr dirty="0" sz="1500" spc="55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40C28"/>
                </a:solidFill>
                <a:latin typeface="Arial"/>
                <a:cs typeface="Arial"/>
              </a:rPr>
              <a:t>testing</a:t>
            </a:r>
            <a:r>
              <a:rPr dirty="0" sz="1500" spc="55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40C28"/>
                </a:solidFill>
                <a:latin typeface="Arial"/>
                <a:cs typeface="Arial"/>
              </a:rPr>
              <a:t>of</a:t>
            </a:r>
            <a:r>
              <a:rPr dirty="0" sz="1500" spc="3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40C28"/>
                </a:solidFill>
                <a:latin typeface="Arial"/>
                <a:cs typeface="Arial"/>
              </a:rPr>
              <a:t>AI/ML</a:t>
            </a:r>
            <a:r>
              <a:rPr dirty="0" sz="1500" spc="55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data</a:t>
            </a:r>
            <a:r>
              <a:rPr dirty="0" sz="1500" spc="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science</a:t>
            </a:r>
            <a:r>
              <a:rPr dirty="0" sz="1500" spc="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and </a:t>
            </a:r>
            <a:r>
              <a:rPr dirty="0" sz="1500">
                <a:latin typeface="Arial"/>
                <a:cs typeface="Arial"/>
              </a:rPr>
              <a:t>statistical</a:t>
            </a:r>
            <a:r>
              <a:rPr dirty="0" sz="1500" spc="10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models.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1500" spc="-10" b="1">
                <a:latin typeface="Arial"/>
                <a:cs typeface="Arial"/>
              </a:rPr>
              <a:t>Benefits: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Efficient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code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development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experimentation.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Interactive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execution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code,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useful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quick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testing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debugging.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38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Support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visualizations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plotting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better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insights.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Pre-</a:t>
            </a:r>
            <a:r>
              <a:rPr dirty="0"/>
              <a:t>built</a:t>
            </a:r>
            <a:r>
              <a:rPr dirty="0" spc="-85"/>
              <a:t> </a:t>
            </a:r>
            <a:r>
              <a:rPr dirty="0" spc="-10"/>
              <a:t>Frameworks</a:t>
            </a:r>
            <a:r>
              <a:rPr dirty="0" spc="-85"/>
              <a:t> </a:t>
            </a:r>
            <a:r>
              <a:rPr dirty="0"/>
              <a:t>and</a:t>
            </a:r>
            <a:r>
              <a:rPr dirty="0" spc="-85"/>
              <a:t> </a:t>
            </a:r>
            <a:r>
              <a:rPr dirty="0" spc="-10"/>
              <a:t>Libraries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60177"/>
            <a:ext cx="7952740" cy="319278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ct val="78000"/>
              </a:lnSpc>
              <a:spcBef>
                <a:spcPts val="495"/>
              </a:spcBef>
            </a:pPr>
            <a:r>
              <a:rPr dirty="0" sz="1500" spc="-25" b="1">
                <a:latin typeface="Arial"/>
                <a:cs typeface="Arial"/>
              </a:rPr>
              <a:t>Definition:</a:t>
            </a:r>
            <a:r>
              <a:rPr dirty="0" sz="1500" spc="-45" b="1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These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libraries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frameworks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designed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simplify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tasks.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Pre- </a:t>
            </a:r>
            <a:r>
              <a:rPr dirty="0" sz="1500" spc="-10">
                <a:latin typeface="Arial"/>
                <a:cs typeface="Arial"/>
              </a:rPr>
              <a:t>built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tools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help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avoid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reinventing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wheel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offering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common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functionalities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such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data </a:t>
            </a:r>
            <a:r>
              <a:rPr dirty="0" sz="1500" spc="-35">
                <a:latin typeface="Arial"/>
                <a:cs typeface="Arial"/>
              </a:rPr>
              <a:t>preprocessing,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 training,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evaluation.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500" spc="-10" b="1">
                <a:latin typeface="Arial"/>
                <a:cs typeface="Arial"/>
              </a:rPr>
              <a:t>Examples:</a:t>
            </a:r>
            <a:endParaRPr sz="1500">
              <a:latin typeface="Arial"/>
              <a:cs typeface="Arial"/>
            </a:endParaRPr>
          </a:p>
          <a:p>
            <a:pPr marL="289560" marR="161290" indent="-277495">
              <a:lnSpc>
                <a:spcPct val="77300"/>
              </a:lnSpc>
              <a:spcBef>
                <a:spcPts val="815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TensorFlow,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PyTorch,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Keras: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These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libraries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offer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high-</a:t>
            </a:r>
            <a:r>
              <a:rPr dirty="0" sz="1500" spc="-20">
                <a:latin typeface="Arial"/>
                <a:cs typeface="Arial"/>
              </a:rPr>
              <a:t>level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APIs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pre-</a:t>
            </a:r>
            <a:r>
              <a:rPr dirty="0" sz="1500" spc="-10">
                <a:latin typeface="Arial"/>
                <a:cs typeface="Arial"/>
              </a:rPr>
              <a:t>built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functions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for building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neural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networks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models.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Scikit-</a:t>
            </a:r>
            <a:r>
              <a:rPr dirty="0" sz="1500" spc="-20">
                <a:latin typeface="Arial"/>
                <a:cs typeface="Arial"/>
              </a:rPr>
              <a:t>learn: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popular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library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classical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algorithms.</a:t>
            </a:r>
            <a:endParaRPr sz="1500">
              <a:latin typeface="Arial"/>
              <a:cs typeface="Arial"/>
            </a:endParaRPr>
          </a:p>
          <a:p>
            <a:pPr marL="289560" marR="36830" indent="-277495">
              <a:lnSpc>
                <a:spcPct val="77300"/>
              </a:lnSpc>
              <a:spcBef>
                <a:spcPts val="81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XGBoost,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LightGBM: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Libraries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gradient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boosting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widely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structured </a:t>
            </a:r>
            <a:r>
              <a:rPr dirty="0" sz="1500" spc="-20">
                <a:latin typeface="Arial"/>
                <a:cs typeface="Arial"/>
              </a:rPr>
              <a:t>data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problems.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9"/>
              </a:spcBef>
            </a:pPr>
            <a:r>
              <a:rPr dirty="0" sz="1500" spc="-10" b="1">
                <a:latin typeface="Arial"/>
                <a:cs typeface="Arial"/>
              </a:rPr>
              <a:t>Benefits: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Saves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development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time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providing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well-</a:t>
            </a:r>
            <a:r>
              <a:rPr dirty="0" sz="1500" spc="-20">
                <a:latin typeface="Arial"/>
                <a:cs typeface="Arial"/>
              </a:rPr>
              <a:t>tested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implementations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algorithms.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35">
                <a:latin typeface="Arial"/>
                <a:cs typeface="Arial"/>
              </a:rPr>
              <a:t>Encourages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use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state-of-the-</a:t>
            </a:r>
            <a:r>
              <a:rPr dirty="0" sz="1500">
                <a:latin typeface="Arial"/>
                <a:cs typeface="Arial"/>
              </a:rPr>
              <a:t>art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methods.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5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Reduces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errors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implementation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by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relying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standardized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libraries.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30"/>
              <a:t>Framework-</a:t>
            </a:r>
            <a:r>
              <a:rPr dirty="0" spc="-10"/>
              <a:t>Specific</a:t>
            </a:r>
            <a:r>
              <a:rPr dirty="0"/>
              <a:t> </a:t>
            </a:r>
            <a:r>
              <a:rPr dirty="0" spc="-10"/>
              <a:t>Solutions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60177"/>
            <a:ext cx="8166100" cy="3192780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ct val="78000"/>
              </a:lnSpc>
              <a:spcBef>
                <a:spcPts val="495"/>
              </a:spcBef>
            </a:pPr>
            <a:r>
              <a:rPr dirty="0" sz="1500" spc="-25" b="1">
                <a:latin typeface="Arial"/>
                <a:cs typeface="Arial"/>
              </a:rPr>
              <a:t>Definition</a:t>
            </a:r>
            <a:r>
              <a:rPr dirty="0" sz="1500" spc="-25">
                <a:latin typeface="Arial"/>
                <a:cs typeface="Arial"/>
              </a:rPr>
              <a:t>: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These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tools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resources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specifically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built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around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particular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framework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or </a:t>
            </a:r>
            <a:r>
              <a:rPr dirty="0" sz="1500" spc="-30">
                <a:latin typeface="Arial"/>
                <a:cs typeface="Arial"/>
              </a:rPr>
              <a:t>technology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improve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development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speed,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simplify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deployment,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automate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tasks.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They’re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tailored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fit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specific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requirements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certain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learning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frameworks.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500" spc="-10" b="1">
                <a:latin typeface="Arial"/>
                <a:cs typeface="Arial"/>
              </a:rPr>
              <a:t>Examples</a:t>
            </a:r>
            <a:r>
              <a:rPr dirty="0" sz="1500" spc="-10"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89560" marR="350520" indent="-277495">
              <a:lnSpc>
                <a:spcPct val="77300"/>
              </a:lnSpc>
              <a:spcBef>
                <a:spcPts val="815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TensorFlow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Hub: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library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reusable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modules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pre-</a:t>
            </a:r>
            <a:r>
              <a:rPr dirty="0" sz="1500" spc="-25">
                <a:latin typeface="Arial"/>
                <a:cs typeface="Arial"/>
              </a:rPr>
              <a:t>trained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models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 </a:t>
            </a:r>
            <a:r>
              <a:rPr dirty="0" sz="1500" spc="-10">
                <a:latin typeface="Arial"/>
                <a:cs typeface="Arial"/>
              </a:rPr>
              <a:t>TensorFlow.</a:t>
            </a:r>
            <a:endParaRPr sz="1500">
              <a:latin typeface="Arial"/>
              <a:cs typeface="Arial"/>
            </a:endParaRPr>
          </a:p>
          <a:p>
            <a:pPr marL="289560" marR="455930" indent="-277495">
              <a:lnSpc>
                <a:spcPct val="78700"/>
              </a:lnSpc>
              <a:spcBef>
                <a:spcPts val="79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PyTorch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Lightning: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lightweight wrapper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PyTorch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abstracts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away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boilerplate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code, </a:t>
            </a:r>
            <a:r>
              <a:rPr dirty="0" sz="1500" spc="-25">
                <a:latin typeface="Arial"/>
                <a:cs typeface="Arial"/>
              </a:rPr>
              <a:t>simplifying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experimentation.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FastAI: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library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built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top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PyTorch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provides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high-</a:t>
            </a:r>
            <a:r>
              <a:rPr dirty="0" sz="1500" spc="-20">
                <a:latin typeface="Arial"/>
                <a:cs typeface="Arial"/>
              </a:rPr>
              <a:t>level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abstractions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training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models.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dirty="0" sz="1500" spc="-10" b="1">
                <a:latin typeface="Arial"/>
                <a:cs typeface="Arial"/>
              </a:rPr>
              <a:t>Benefits</a:t>
            </a:r>
            <a:r>
              <a:rPr dirty="0" sz="1500" spc="-10"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5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Highly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specialized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specific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framework,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improving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ease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Often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provides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pre-</a:t>
            </a:r>
            <a:r>
              <a:rPr dirty="0" sz="1500" spc="-10">
                <a:latin typeface="Arial"/>
                <a:cs typeface="Arial"/>
              </a:rPr>
              <a:t>built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save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time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effort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training.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Standardizes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workflows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specific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framework,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making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them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more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efficient.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Machine</a:t>
            </a:r>
            <a:r>
              <a:rPr dirty="0" spc="-120"/>
              <a:t> </a:t>
            </a:r>
            <a:r>
              <a:rPr dirty="0"/>
              <a:t>Learning</a:t>
            </a:r>
            <a:r>
              <a:rPr dirty="0" spc="-120"/>
              <a:t> </a:t>
            </a:r>
            <a:r>
              <a:rPr dirty="0" spc="-10"/>
              <a:t>Pipelines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60177"/>
            <a:ext cx="8225790" cy="3369945"/>
          </a:xfrm>
          <a:prstGeom prst="rect">
            <a:avLst/>
          </a:prstGeom>
        </p:spPr>
        <p:txBody>
          <a:bodyPr wrap="square" lIns="0" tIns="62865" rIns="0" bIns="0" rtlCol="0" vert="horz">
            <a:spAutoFit/>
          </a:bodyPr>
          <a:lstStyle/>
          <a:p>
            <a:pPr marL="12700" marR="5080">
              <a:lnSpc>
                <a:spcPct val="78000"/>
              </a:lnSpc>
              <a:spcBef>
                <a:spcPts val="495"/>
              </a:spcBef>
            </a:pPr>
            <a:r>
              <a:rPr dirty="0" sz="1500" spc="-25" b="1">
                <a:latin typeface="Arial"/>
                <a:cs typeface="Arial"/>
              </a:rPr>
              <a:t>Definition</a:t>
            </a:r>
            <a:r>
              <a:rPr dirty="0" sz="1500" spc="-25">
                <a:latin typeface="Arial"/>
                <a:cs typeface="Arial"/>
              </a:rPr>
              <a:t>: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These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predefined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sequences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steps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automate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data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processing,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training,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evaluation.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ML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pipelines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help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streamline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standardize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workflows,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they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often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to improve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reproducibility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scalability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experiments.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dirty="0" sz="1500" spc="-10" b="1">
                <a:latin typeface="Arial"/>
                <a:cs typeface="Arial"/>
              </a:rPr>
              <a:t>Examples</a:t>
            </a:r>
            <a:r>
              <a:rPr dirty="0" sz="1500" spc="-10"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89560" marR="213995" indent="-277495">
              <a:lnSpc>
                <a:spcPct val="77300"/>
              </a:lnSpc>
              <a:spcBef>
                <a:spcPts val="815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Apache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Airflow: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platform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programmatically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author,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schedule,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monitor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workflows,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often </a:t>
            </a:r>
            <a:r>
              <a:rPr dirty="0" sz="1500" spc="-20">
                <a:latin typeface="Arial"/>
                <a:cs typeface="Arial"/>
              </a:rPr>
              <a:t>used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orchestrating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pipelines.</a:t>
            </a:r>
            <a:endParaRPr sz="1500">
              <a:latin typeface="Arial"/>
              <a:cs typeface="Arial"/>
            </a:endParaRPr>
          </a:p>
          <a:p>
            <a:pPr marL="289560" marR="182245" indent="-277495">
              <a:lnSpc>
                <a:spcPct val="78700"/>
              </a:lnSpc>
              <a:spcBef>
                <a:spcPts val="79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Kubeflow: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Kubernetes-</a:t>
            </a:r>
            <a:r>
              <a:rPr dirty="0" sz="1500" spc="-20">
                <a:latin typeface="Arial"/>
                <a:cs typeface="Arial"/>
              </a:rPr>
              <a:t>native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solution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0">
                <a:latin typeface="Arial"/>
                <a:cs typeface="Arial"/>
              </a:rPr>
              <a:t> deploying, monitoring,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managing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ML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workflows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production.</a:t>
            </a:r>
            <a:endParaRPr sz="1500">
              <a:latin typeface="Arial"/>
              <a:cs typeface="Arial"/>
            </a:endParaRPr>
          </a:p>
          <a:p>
            <a:pPr marL="289560" marR="619125" indent="-277495">
              <a:lnSpc>
                <a:spcPct val="77300"/>
              </a:lnSpc>
              <a:spcBef>
                <a:spcPts val="819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MLflow: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open-</a:t>
            </a:r>
            <a:r>
              <a:rPr dirty="0" sz="1500" spc="-25">
                <a:latin typeface="Arial"/>
                <a:cs typeface="Arial"/>
              </a:rPr>
              <a:t>source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platform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managing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end-</a:t>
            </a:r>
            <a:r>
              <a:rPr dirty="0" sz="1500" spc="-30">
                <a:latin typeface="Arial"/>
                <a:cs typeface="Arial"/>
              </a:rPr>
              <a:t>to-</a:t>
            </a:r>
            <a:r>
              <a:rPr dirty="0" sz="1500" spc="-20">
                <a:latin typeface="Arial"/>
                <a:cs typeface="Arial"/>
              </a:rPr>
              <a:t>end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machine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learning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lifecycle, </a:t>
            </a:r>
            <a:r>
              <a:rPr dirty="0" sz="1500" spc="-25">
                <a:latin typeface="Arial"/>
                <a:cs typeface="Arial"/>
              </a:rPr>
              <a:t>including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experimentation,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reproducibility,</a:t>
            </a:r>
            <a:r>
              <a:rPr dirty="0" sz="1500" spc="-20">
                <a:latin typeface="Arial"/>
                <a:cs typeface="Arial"/>
              </a:rPr>
              <a:t> and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deployment.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05"/>
              </a:spcBef>
            </a:pPr>
            <a:r>
              <a:rPr dirty="0" sz="1500" spc="-10" b="1">
                <a:latin typeface="Arial"/>
                <a:cs typeface="Arial"/>
              </a:rPr>
              <a:t>Benefits</a:t>
            </a:r>
            <a:r>
              <a:rPr dirty="0" sz="1500" spc="-10"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9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Automates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repetitive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tasks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like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testing,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deployment.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385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Ensures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that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processes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are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repeatable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auditable.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40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Facilitates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collaboration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consistency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between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different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team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members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environments.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>
                <a:solidFill>
                  <a:srgbClr val="0F4761"/>
                </a:solidFill>
              </a:rPr>
              <a:t>Summary</a:t>
            </a:r>
            <a:r>
              <a:rPr dirty="0" spc="-105">
                <a:solidFill>
                  <a:srgbClr val="0F4761"/>
                </a:solidFill>
              </a:rPr>
              <a:t> </a:t>
            </a:r>
            <a:r>
              <a:rPr dirty="0">
                <a:solidFill>
                  <a:srgbClr val="0F4761"/>
                </a:solidFill>
              </a:rPr>
              <a:t>of</a:t>
            </a:r>
            <a:r>
              <a:rPr dirty="0" spc="-90">
                <a:solidFill>
                  <a:srgbClr val="0F4761"/>
                </a:solidFill>
              </a:rPr>
              <a:t> </a:t>
            </a:r>
            <a:r>
              <a:rPr dirty="0" spc="-10">
                <a:solidFill>
                  <a:srgbClr val="0F4761"/>
                </a:solidFill>
              </a:rPr>
              <a:t>"Reusable</a:t>
            </a:r>
            <a:r>
              <a:rPr dirty="0" spc="-100">
                <a:solidFill>
                  <a:srgbClr val="0F4761"/>
                </a:solidFill>
              </a:rPr>
              <a:t> </a:t>
            </a:r>
            <a:r>
              <a:rPr dirty="0" spc="-10">
                <a:solidFill>
                  <a:srgbClr val="0F4761"/>
                </a:solidFill>
              </a:rPr>
              <a:t>Resources"</a:t>
            </a:r>
            <a:r>
              <a:rPr dirty="0" spc="-85">
                <a:solidFill>
                  <a:srgbClr val="0F4761"/>
                </a:solidFill>
              </a:rPr>
              <a:t> </a:t>
            </a:r>
            <a:r>
              <a:rPr dirty="0">
                <a:solidFill>
                  <a:srgbClr val="0F4761"/>
                </a:solidFill>
              </a:rPr>
              <a:t>for</a:t>
            </a:r>
            <a:r>
              <a:rPr dirty="0" spc="-90">
                <a:solidFill>
                  <a:srgbClr val="0F4761"/>
                </a:solidFill>
              </a:rPr>
              <a:t> </a:t>
            </a:r>
            <a:r>
              <a:rPr dirty="0">
                <a:solidFill>
                  <a:srgbClr val="0F4761"/>
                </a:solidFill>
              </a:rPr>
              <a:t>AI/ML</a:t>
            </a:r>
            <a:r>
              <a:rPr dirty="0" spc="-100">
                <a:solidFill>
                  <a:srgbClr val="0F4761"/>
                </a:solidFill>
              </a:rPr>
              <a:t> </a:t>
            </a:r>
            <a:r>
              <a:rPr dirty="0" spc="-10">
                <a:solidFill>
                  <a:srgbClr val="0F4761"/>
                </a:solidFill>
              </a:rPr>
              <a:t>Scientists: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18604" y="2654082"/>
            <a:ext cx="8344534" cy="699770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50"/>
              </a:spcBef>
            </a:pPr>
            <a:r>
              <a:rPr dirty="0" sz="1500" spc="-20">
                <a:latin typeface="Arial"/>
                <a:cs typeface="Arial"/>
              </a:rPr>
              <a:t>These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reusable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resources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provide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pre-</a:t>
            </a:r>
            <a:r>
              <a:rPr dirty="0" sz="1500" spc="-30">
                <a:latin typeface="Arial"/>
                <a:cs typeface="Arial"/>
              </a:rPr>
              <a:t>configured,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scalable,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interoperable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environments,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enabling </a:t>
            </a:r>
            <a:r>
              <a:rPr dirty="0" sz="1500" spc="-20">
                <a:latin typeface="Arial"/>
                <a:cs typeface="Arial"/>
              </a:rPr>
              <a:t>AI/ML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scientists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streamline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their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workflows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focus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experimentation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model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development </a:t>
            </a:r>
            <a:r>
              <a:rPr dirty="0" sz="1500" spc="-25">
                <a:latin typeface="Arial"/>
                <a:cs typeface="Arial"/>
              </a:rPr>
              <a:t>instead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25">
                <a:latin typeface="Arial"/>
                <a:cs typeface="Arial"/>
              </a:rPr>
              <a:t> infrastructure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setup.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552270" y="3683291"/>
          <a:ext cx="8587105" cy="20612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80615"/>
                <a:gridCol w="6119495"/>
              </a:tblGrid>
              <a:tr h="285115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CATEGORY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540"/>
                        </a:spcBef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EXAMPLES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6858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</a:tr>
              <a:tr h="283210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Pre-configured</a:t>
                      </a:r>
                      <a:r>
                        <a:rPr dirty="0" sz="1100" spc="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Containers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Docker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containers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(e.g.,</a:t>
                      </a:r>
                      <a:r>
                        <a:rPr dirty="0" sz="11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TensorFlow,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PyTorch),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NVIDIA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NGC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containers,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Singularity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containers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Cloud-based</a:t>
                      </a:r>
                      <a:r>
                        <a:rPr dirty="0" sz="1100" spc="1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Environments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Google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Colab,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Kaggle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Kernels,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Amazon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SageMaker,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Microsoft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Azure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ML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349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Development</a:t>
                      </a:r>
                      <a:r>
                        <a:rPr dirty="0" sz="1100" spc="10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Environments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Jupyter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Notebooks,</a:t>
                      </a:r>
                      <a:r>
                        <a:rPr dirty="0" sz="11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Anaconda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Environments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413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</a:tr>
              <a:tr h="321310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Pre-built</a:t>
                      </a:r>
                      <a:r>
                        <a:rPr dirty="0" sz="1100" spc="7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Frameworks</a:t>
                      </a:r>
                      <a:r>
                        <a:rPr dirty="0" sz="1100" spc="8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&amp;</a:t>
                      </a:r>
                      <a:r>
                        <a:rPr dirty="0" sz="1100" spc="9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Libraries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TensorFlow</a:t>
                      </a:r>
                      <a:r>
                        <a:rPr dirty="0" sz="11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Hub,</a:t>
                      </a:r>
                      <a:r>
                        <a:rPr dirty="0" sz="11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PyTorch</a:t>
                      </a:r>
                      <a:r>
                        <a:rPr dirty="0" sz="11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Hub,</a:t>
                      </a:r>
                      <a:r>
                        <a:rPr dirty="0" sz="11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Hugging</a:t>
                      </a:r>
                      <a:r>
                        <a:rPr dirty="0" sz="11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Face Transformers,</a:t>
                      </a:r>
                      <a:r>
                        <a:rPr dirty="0" sz="1100" spc="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OpenCV,</a:t>
                      </a:r>
                      <a:r>
                        <a:rPr dirty="0" sz="1100" spc="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scikit-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learn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603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Framework-Specific</a:t>
                      </a:r>
                      <a:r>
                        <a:rPr dirty="0" sz="1100" spc="21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Solutions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TensorFlow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Lite,</a:t>
                      </a:r>
                      <a:r>
                        <a:rPr dirty="0" sz="11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ONNX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476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100" b="1">
                          <a:latin typeface="Arial"/>
                          <a:cs typeface="Arial"/>
                        </a:rPr>
                        <a:t>Machine</a:t>
                      </a:r>
                      <a:r>
                        <a:rPr dirty="0" sz="1100" spc="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b="1"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100" spc="6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b="1">
                          <a:latin typeface="Arial"/>
                          <a:cs typeface="Arial"/>
                        </a:rPr>
                        <a:t>Pipelines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">
                        <a:lnSpc>
                          <a:spcPct val="100000"/>
                        </a:lnSpc>
                        <a:spcBef>
                          <a:spcPts val="20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MLflow,</a:t>
                      </a:r>
                      <a:r>
                        <a:rPr dirty="0" sz="1100" spc="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Kubeflow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540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Working</a:t>
            </a:r>
            <a:r>
              <a:rPr dirty="0" spc="-140"/>
              <a:t> </a:t>
            </a:r>
            <a:r>
              <a:rPr dirty="0"/>
              <a:t>With</a:t>
            </a:r>
            <a:r>
              <a:rPr dirty="0" spc="-140"/>
              <a:t> </a:t>
            </a:r>
            <a:r>
              <a:rPr dirty="0" spc="-10"/>
              <a:t>Containers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99294" y="2805001"/>
            <a:ext cx="4234815" cy="18046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100"/>
              </a:spcBef>
              <a:buSzPct val="125000"/>
              <a:buChar char="•"/>
              <a:tabLst>
                <a:tab pos="289560" algn="l"/>
              </a:tabLst>
            </a:pPr>
            <a:r>
              <a:rPr dirty="0" sz="1200">
                <a:latin typeface="Arial"/>
                <a:cs typeface="Arial"/>
              </a:rPr>
              <a:t>We’ll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focus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common</a:t>
            </a:r>
            <a:r>
              <a:rPr dirty="0" sz="1200" spc="25">
                <a:latin typeface="Arial"/>
                <a:cs typeface="Arial"/>
              </a:rPr>
              <a:t> </a:t>
            </a:r>
            <a:r>
              <a:rPr dirty="0" sz="1200" spc="-25">
                <a:latin typeface="Arial"/>
                <a:cs typeface="Arial"/>
              </a:rPr>
              <a:t>set</a:t>
            </a:r>
            <a:endParaRPr sz="1200">
              <a:latin typeface="Arial"/>
              <a:cs typeface="Arial"/>
            </a:endParaRPr>
          </a:p>
          <a:p>
            <a:pPr marL="289560" indent="-276860">
              <a:lnSpc>
                <a:spcPts val="1415"/>
              </a:lnSpc>
              <a:spcBef>
                <a:spcPts val="360"/>
              </a:spcBef>
              <a:buSzPct val="125000"/>
              <a:buChar char="•"/>
              <a:tabLst>
                <a:tab pos="289560" algn="l"/>
              </a:tabLst>
            </a:pPr>
            <a:r>
              <a:rPr dirty="0" sz="1200" spc="-10">
                <a:latin typeface="Arial"/>
                <a:cs typeface="Arial"/>
              </a:rPr>
              <a:t>Containers</a:t>
            </a:r>
            <a:endParaRPr sz="1200">
              <a:latin typeface="Arial"/>
              <a:cs typeface="Arial"/>
            </a:endParaRPr>
          </a:p>
          <a:p>
            <a:pPr lvl="1" marL="659130" indent="-276860">
              <a:lnSpc>
                <a:spcPts val="1405"/>
              </a:lnSpc>
              <a:buSzPct val="125000"/>
              <a:buChar char="•"/>
              <a:tabLst>
                <a:tab pos="659130" algn="l"/>
              </a:tabLst>
            </a:pPr>
            <a:r>
              <a:rPr dirty="0" sz="1200" spc="-10">
                <a:latin typeface="Arial"/>
                <a:cs typeface="Arial"/>
              </a:rPr>
              <a:t>Docker</a:t>
            </a:r>
            <a:endParaRPr sz="1200">
              <a:latin typeface="Arial"/>
              <a:cs typeface="Arial"/>
            </a:endParaRPr>
          </a:p>
          <a:p>
            <a:pPr lvl="1" marL="659130" indent="-276860">
              <a:lnSpc>
                <a:spcPts val="1430"/>
              </a:lnSpc>
              <a:buSzPct val="125000"/>
              <a:buChar char="•"/>
              <a:tabLst>
                <a:tab pos="659130" algn="l"/>
              </a:tabLst>
            </a:pPr>
            <a:r>
              <a:rPr dirty="0" sz="1200" spc="-10">
                <a:latin typeface="Arial"/>
                <a:cs typeface="Arial"/>
              </a:rPr>
              <a:t>Singularity</a:t>
            </a:r>
            <a:endParaRPr sz="12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360"/>
              </a:spcBef>
              <a:buSzPct val="125000"/>
              <a:buChar char="•"/>
              <a:tabLst>
                <a:tab pos="289560" algn="l"/>
              </a:tabLst>
            </a:pPr>
            <a:r>
              <a:rPr dirty="0" sz="1200">
                <a:latin typeface="Arial"/>
                <a:cs typeface="Arial"/>
              </a:rPr>
              <a:t>ML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Frameworks</a:t>
            </a:r>
            <a:endParaRPr sz="1200">
              <a:latin typeface="Arial"/>
              <a:cs typeface="Arial"/>
            </a:endParaRPr>
          </a:p>
          <a:p>
            <a:pPr lvl="1" marL="659130" indent="-276860">
              <a:lnSpc>
                <a:spcPts val="1430"/>
              </a:lnSpc>
              <a:spcBef>
                <a:spcPts val="50"/>
              </a:spcBef>
              <a:buSzPct val="125000"/>
              <a:buChar char="•"/>
              <a:tabLst>
                <a:tab pos="659130" algn="l"/>
              </a:tabLst>
            </a:pPr>
            <a:r>
              <a:rPr dirty="0" sz="1200" spc="-10">
                <a:latin typeface="Arial"/>
                <a:cs typeface="Arial"/>
              </a:rPr>
              <a:t>TensorFlow</a:t>
            </a:r>
            <a:endParaRPr sz="1200">
              <a:latin typeface="Arial"/>
              <a:cs typeface="Arial"/>
            </a:endParaRPr>
          </a:p>
          <a:p>
            <a:pPr lvl="1" marL="659130" indent="-276860">
              <a:lnSpc>
                <a:spcPts val="1430"/>
              </a:lnSpc>
              <a:buSzPct val="125000"/>
              <a:buChar char="•"/>
              <a:tabLst>
                <a:tab pos="659130" algn="l"/>
              </a:tabLst>
            </a:pPr>
            <a:r>
              <a:rPr dirty="0" sz="1200" spc="-10">
                <a:latin typeface="Arial"/>
                <a:cs typeface="Arial"/>
              </a:rPr>
              <a:t>PyTorch</a:t>
            </a:r>
            <a:endParaRPr sz="1200">
              <a:latin typeface="Arial"/>
              <a:cs typeface="Arial"/>
            </a:endParaRPr>
          </a:p>
          <a:p>
            <a:pPr marL="289560" indent="-276860">
              <a:lnSpc>
                <a:spcPts val="1415"/>
              </a:lnSpc>
              <a:spcBef>
                <a:spcPts val="359"/>
              </a:spcBef>
              <a:buSzPct val="125000"/>
              <a:buChar char="•"/>
              <a:tabLst>
                <a:tab pos="289560" algn="l"/>
              </a:tabLst>
            </a:pPr>
            <a:r>
              <a:rPr dirty="0" sz="1200">
                <a:latin typeface="Arial"/>
                <a:cs typeface="Arial"/>
              </a:rPr>
              <a:t>Focus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on</a:t>
            </a:r>
            <a:r>
              <a:rPr dirty="0" sz="1200" spc="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PyTorch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MNIST</a:t>
            </a:r>
            <a:r>
              <a:rPr dirty="0" sz="1200" spc="15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application</a:t>
            </a:r>
            <a:endParaRPr sz="1200">
              <a:latin typeface="Arial"/>
              <a:cs typeface="Arial"/>
            </a:endParaRPr>
          </a:p>
          <a:p>
            <a:pPr lvl="1" marL="659130" indent="-276860">
              <a:lnSpc>
                <a:spcPts val="1415"/>
              </a:lnSpc>
              <a:buSzPct val="125000"/>
              <a:buChar char="•"/>
              <a:tabLst>
                <a:tab pos="659130" algn="l"/>
              </a:tabLst>
            </a:pPr>
            <a:r>
              <a:rPr dirty="0" sz="1200" spc="-10">
                <a:latin typeface="Arial"/>
                <a:cs typeface="Arial"/>
              </a:rPr>
              <a:t>https://github.com/pytorch/examples/tree/main/mnist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43316" y="2751957"/>
            <a:ext cx="1497769" cy="133902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361503" y="4675726"/>
            <a:ext cx="1601968" cy="1317408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02101" y="2595498"/>
            <a:ext cx="1421272" cy="1521258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84915" y="5153950"/>
            <a:ext cx="1704269" cy="8980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932738" y="2595570"/>
            <a:ext cx="6309995" cy="815975"/>
          </a:xfrm>
          <a:prstGeom prst="rect">
            <a:avLst/>
          </a:prstGeom>
        </p:spPr>
        <p:txBody>
          <a:bodyPr wrap="square" lIns="0" tIns="37465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29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Introductions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5" b="1">
                <a:latin typeface="Arial"/>
                <a:cs typeface="Arial"/>
              </a:rPr>
              <a:t>TensorFlow</a:t>
            </a:r>
            <a:r>
              <a:rPr dirty="0" sz="1500" spc="-55" b="1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 b="1">
                <a:latin typeface="Arial"/>
                <a:cs typeface="Arial"/>
              </a:rPr>
              <a:t>PyTorch</a:t>
            </a:r>
            <a:r>
              <a:rPr dirty="0" sz="1500" spc="-10">
                <a:latin typeface="Arial"/>
                <a:cs typeface="Arial"/>
              </a:rPr>
              <a:t>,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215"/>
              </a:spcBef>
              <a:buSzPct val="93750"/>
              <a:buChar char="•"/>
              <a:tabLst>
                <a:tab pos="659130" algn="l"/>
              </a:tabLst>
            </a:pPr>
            <a:r>
              <a:rPr dirty="0" sz="1600">
                <a:latin typeface="Arial"/>
                <a:cs typeface="Arial"/>
              </a:rPr>
              <a:t>including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their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features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and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use</a:t>
            </a:r>
            <a:r>
              <a:rPr dirty="0" sz="1600" spc="2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cases.</a:t>
            </a:r>
            <a:endParaRPr sz="16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29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Exploration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of</a:t>
            </a:r>
            <a:r>
              <a:rPr dirty="0" sz="1500" spc="-30">
                <a:latin typeface="Arial"/>
                <a:cs typeface="Arial"/>
              </a:rPr>
              <a:t> additional</a:t>
            </a:r>
            <a:r>
              <a:rPr dirty="0" sz="1500" spc="-2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tools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and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libraries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specialized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applications.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Running</a:t>
            </a:r>
            <a:r>
              <a:rPr dirty="0" spc="-100"/>
              <a:t> </a:t>
            </a:r>
            <a:r>
              <a:rPr dirty="0"/>
              <a:t>AI</a:t>
            </a:r>
            <a:r>
              <a:rPr dirty="0" spc="-100"/>
              <a:t> </a:t>
            </a:r>
            <a:r>
              <a:rPr dirty="0"/>
              <a:t>Jobs</a:t>
            </a:r>
            <a:r>
              <a:rPr dirty="0" spc="-100"/>
              <a:t> </a:t>
            </a:r>
            <a:r>
              <a:rPr dirty="0"/>
              <a:t>Using</a:t>
            </a:r>
            <a:r>
              <a:rPr dirty="0" spc="-105"/>
              <a:t> </a:t>
            </a:r>
            <a:r>
              <a:rPr dirty="0"/>
              <a:t>a</a:t>
            </a:r>
            <a:r>
              <a:rPr dirty="0" spc="-100"/>
              <a:t> </a:t>
            </a:r>
            <a:r>
              <a:rPr dirty="0" spc="-10"/>
              <a:t>Singularity</a:t>
            </a:r>
            <a:r>
              <a:rPr dirty="0" spc="-100"/>
              <a:t> </a:t>
            </a:r>
            <a:r>
              <a:rPr dirty="0" spc="-10"/>
              <a:t>container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93979" y="2547663"/>
            <a:ext cx="8876030" cy="3472179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marL="628015" indent="-276860">
              <a:lnSpc>
                <a:spcPct val="100000"/>
              </a:lnSpc>
              <a:spcBef>
                <a:spcPts val="219"/>
              </a:spcBef>
              <a:buChar char="•"/>
              <a:tabLst>
                <a:tab pos="628015" algn="l"/>
              </a:tabLst>
            </a:pPr>
            <a:r>
              <a:rPr dirty="0" sz="1500" spc="-25">
                <a:latin typeface="Arial"/>
                <a:cs typeface="Arial"/>
              </a:rPr>
              <a:t>Locate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container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you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want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use:</a:t>
            </a:r>
            <a:endParaRPr sz="1500">
              <a:latin typeface="Arial"/>
              <a:cs typeface="Arial"/>
            </a:endParaRPr>
          </a:p>
          <a:p>
            <a:pPr lvl="1" marL="997585" indent="-276860">
              <a:lnSpc>
                <a:spcPct val="100000"/>
              </a:lnSpc>
              <a:spcBef>
                <a:spcPts val="320"/>
              </a:spcBef>
              <a:buSzPct val="115384"/>
              <a:buChar char="•"/>
              <a:tabLst>
                <a:tab pos="997585" algn="l"/>
              </a:tabLst>
            </a:pPr>
            <a:r>
              <a:rPr dirty="0" sz="1300">
                <a:latin typeface="Arial"/>
                <a:cs typeface="Arial"/>
              </a:rPr>
              <a:t>create</a:t>
            </a:r>
            <a:r>
              <a:rPr dirty="0" sz="1300" spc="-6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one,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pull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from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online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source;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use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ones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your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system</a:t>
            </a:r>
            <a:endParaRPr sz="1300">
              <a:latin typeface="Arial"/>
              <a:cs typeface="Arial"/>
            </a:endParaRPr>
          </a:p>
          <a:p>
            <a:pPr lvl="1" marL="997585" indent="-276860">
              <a:lnSpc>
                <a:spcPct val="100000"/>
              </a:lnSpc>
              <a:spcBef>
                <a:spcPts val="240"/>
              </a:spcBef>
              <a:buSzPct val="115384"/>
              <a:buChar char="•"/>
              <a:tabLst>
                <a:tab pos="997585" algn="l"/>
              </a:tabLst>
            </a:pPr>
            <a:r>
              <a:rPr dirty="0" sz="1300" spc="-10">
                <a:latin typeface="Arial"/>
                <a:cs typeface="Arial"/>
              </a:rPr>
              <a:t>Expanse:</a:t>
            </a:r>
            <a:r>
              <a:rPr dirty="0" sz="1300" spc="65">
                <a:latin typeface="Arial"/>
                <a:cs typeface="Arial"/>
              </a:rPr>
              <a:t>  </a:t>
            </a:r>
            <a:r>
              <a:rPr dirty="0" sz="1300" spc="-20">
                <a:latin typeface="Arial"/>
                <a:cs typeface="Arial"/>
              </a:rPr>
              <a:t>/cm/shared/apps/containers/singularity/pytorch/pytorch-</a:t>
            </a:r>
            <a:r>
              <a:rPr dirty="0" sz="1300" spc="-10">
                <a:latin typeface="Arial"/>
                <a:cs typeface="Arial"/>
              </a:rPr>
              <a:t>latest.sif</a:t>
            </a:r>
            <a:endParaRPr sz="1300">
              <a:latin typeface="Arial"/>
              <a:cs typeface="Arial"/>
            </a:endParaRPr>
          </a:p>
          <a:p>
            <a:pPr lvl="1" marL="997585" indent="-276860">
              <a:lnSpc>
                <a:spcPct val="100000"/>
              </a:lnSpc>
              <a:spcBef>
                <a:spcPts val="240"/>
              </a:spcBef>
              <a:buSzPct val="115384"/>
              <a:buChar char="•"/>
              <a:tabLst>
                <a:tab pos="997585" algn="l"/>
              </a:tabLst>
            </a:pPr>
            <a:r>
              <a:rPr dirty="0" sz="1300" spc="-10">
                <a:latin typeface="Arial"/>
                <a:cs typeface="Arial"/>
              </a:rPr>
              <a:t>Expanse:</a:t>
            </a:r>
            <a:r>
              <a:rPr dirty="0" sz="1300" spc="45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/cm/shared/apps/containers/singularity/tensorflow-</a:t>
            </a:r>
            <a:r>
              <a:rPr dirty="0" sz="1300" spc="-10">
                <a:latin typeface="Arial"/>
                <a:cs typeface="Arial"/>
              </a:rPr>
              <a:t>latest.sif</a:t>
            </a:r>
            <a:endParaRPr sz="1300">
              <a:latin typeface="Arial"/>
              <a:cs typeface="Arial"/>
            </a:endParaRPr>
          </a:p>
          <a:p>
            <a:pPr marL="628015" indent="-276860">
              <a:lnSpc>
                <a:spcPct val="100000"/>
              </a:lnSpc>
              <a:spcBef>
                <a:spcPts val="540"/>
              </a:spcBef>
              <a:buChar char="•"/>
              <a:tabLst>
                <a:tab pos="628015" algn="l"/>
              </a:tabLst>
            </a:pPr>
            <a:r>
              <a:rPr dirty="0" sz="1500" spc="-25">
                <a:latin typeface="Arial"/>
                <a:cs typeface="Arial"/>
              </a:rPr>
              <a:t>Install/access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Singularity: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you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need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run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from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this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have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correct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software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ENV</a:t>
            </a:r>
            <a:endParaRPr sz="1500">
              <a:latin typeface="Arial"/>
              <a:cs typeface="Arial"/>
            </a:endParaRPr>
          </a:p>
          <a:p>
            <a:pPr marL="1090295" marR="2207895">
              <a:lnSpc>
                <a:spcPct val="120000"/>
              </a:lnSpc>
              <a:spcBef>
                <a:spcPts val="40"/>
              </a:spcBef>
            </a:pPr>
            <a:r>
              <a:rPr dirty="0" sz="1100">
                <a:solidFill>
                  <a:srgbClr val="215F9A"/>
                </a:solidFill>
                <a:latin typeface="Arial"/>
                <a:cs typeface="Arial"/>
              </a:rPr>
              <a:t>[mthomas@login01</a:t>
            </a:r>
            <a:r>
              <a:rPr dirty="0" sz="1100" spc="47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100" spc="125">
                <a:solidFill>
                  <a:srgbClr val="215F9A"/>
                </a:solidFill>
                <a:latin typeface="Arial"/>
                <a:cs typeface="Arial"/>
              </a:rPr>
              <a:t>mnist-</a:t>
            </a:r>
            <a:r>
              <a:rPr dirty="0" sz="1100" spc="130">
                <a:solidFill>
                  <a:srgbClr val="215F9A"/>
                </a:solidFill>
                <a:latin typeface="Arial"/>
                <a:cs typeface="Arial"/>
              </a:rPr>
              <a:t>pyth-</a:t>
            </a:r>
            <a:r>
              <a:rPr dirty="0" sz="1100" spc="120">
                <a:solidFill>
                  <a:srgbClr val="215F9A"/>
                </a:solidFill>
                <a:latin typeface="Arial"/>
                <a:cs typeface="Arial"/>
              </a:rPr>
              <a:t>version]$</a:t>
            </a:r>
            <a:r>
              <a:rPr dirty="0" sz="1100" spc="47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15F9A"/>
                </a:solidFill>
                <a:latin typeface="Arial"/>
                <a:cs typeface="Arial"/>
              </a:rPr>
              <a:t>module</a:t>
            </a:r>
            <a:r>
              <a:rPr dirty="0" sz="1100" spc="475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100" spc="90">
                <a:solidFill>
                  <a:srgbClr val="215F9A"/>
                </a:solidFill>
                <a:latin typeface="Arial"/>
                <a:cs typeface="Arial"/>
              </a:rPr>
              <a:t>load</a:t>
            </a:r>
            <a:r>
              <a:rPr dirty="0" sz="1100" spc="47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100" spc="145">
                <a:solidFill>
                  <a:srgbClr val="215F9A"/>
                </a:solidFill>
                <a:latin typeface="Arial"/>
                <a:cs typeface="Arial"/>
              </a:rPr>
              <a:t>singularitypro/4.1.2 </a:t>
            </a:r>
            <a:r>
              <a:rPr dirty="0" sz="1100">
                <a:solidFill>
                  <a:srgbClr val="215F9A"/>
                </a:solidFill>
                <a:latin typeface="Arial"/>
                <a:cs typeface="Arial"/>
              </a:rPr>
              <a:t>[mthomas@login01</a:t>
            </a:r>
            <a:r>
              <a:rPr dirty="0" sz="1100" spc="48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100" spc="125">
                <a:solidFill>
                  <a:srgbClr val="215F9A"/>
                </a:solidFill>
                <a:latin typeface="Arial"/>
                <a:cs typeface="Arial"/>
              </a:rPr>
              <a:t>mnist-</a:t>
            </a:r>
            <a:r>
              <a:rPr dirty="0" sz="1100" spc="130">
                <a:solidFill>
                  <a:srgbClr val="215F9A"/>
                </a:solidFill>
                <a:latin typeface="Arial"/>
                <a:cs typeface="Arial"/>
              </a:rPr>
              <a:t>pyth-</a:t>
            </a:r>
            <a:r>
              <a:rPr dirty="0" sz="1100" spc="120">
                <a:solidFill>
                  <a:srgbClr val="215F9A"/>
                </a:solidFill>
                <a:latin typeface="Arial"/>
                <a:cs typeface="Arial"/>
              </a:rPr>
              <a:t>version]$</a:t>
            </a:r>
            <a:r>
              <a:rPr dirty="0" sz="1100" spc="48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100" spc="55">
                <a:solidFill>
                  <a:srgbClr val="215F9A"/>
                </a:solidFill>
                <a:latin typeface="Arial"/>
                <a:cs typeface="Arial"/>
              </a:rPr>
              <a:t>which</a:t>
            </a:r>
            <a:r>
              <a:rPr dirty="0" sz="1100" spc="48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100" spc="160">
                <a:solidFill>
                  <a:srgbClr val="215F9A"/>
                </a:solidFill>
                <a:latin typeface="Arial"/>
                <a:cs typeface="Arial"/>
              </a:rPr>
              <a:t>singularity</a:t>
            </a:r>
            <a:endParaRPr sz="1100">
              <a:latin typeface="Arial"/>
              <a:cs typeface="Arial"/>
            </a:endParaRPr>
          </a:p>
          <a:p>
            <a:pPr marL="1090295">
              <a:lnSpc>
                <a:spcPct val="100000"/>
              </a:lnSpc>
              <a:spcBef>
                <a:spcPts val="290"/>
              </a:spcBef>
            </a:pPr>
            <a:r>
              <a:rPr dirty="0" sz="1100" spc="145">
                <a:solidFill>
                  <a:srgbClr val="215F9A"/>
                </a:solidFill>
                <a:latin typeface="Arial"/>
                <a:cs typeface="Arial"/>
              </a:rPr>
              <a:t>/cm/local/apps/singularitypro/4.1/bin/singularity</a:t>
            </a:r>
            <a:endParaRPr sz="1100">
              <a:latin typeface="Arial"/>
              <a:cs typeface="Arial"/>
            </a:endParaRPr>
          </a:p>
          <a:p>
            <a:pPr marL="628015" indent="-276860">
              <a:lnSpc>
                <a:spcPct val="100000"/>
              </a:lnSpc>
              <a:spcBef>
                <a:spcPts val="585"/>
              </a:spcBef>
              <a:buChar char="•"/>
              <a:tabLst>
                <a:tab pos="628015" algn="l"/>
              </a:tabLst>
            </a:pPr>
            <a:r>
              <a:rPr dirty="0" sz="1500" spc="-30">
                <a:latin typeface="Arial"/>
                <a:cs typeface="Arial"/>
              </a:rPr>
              <a:t>Choose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method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run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application</a:t>
            </a:r>
            <a:endParaRPr sz="1500">
              <a:latin typeface="Arial"/>
              <a:cs typeface="Arial"/>
            </a:endParaRPr>
          </a:p>
          <a:p>
            <a:pPr lvl="1" marL="997585" indent="-276860">
              <a:lnSpc>
                <a:spcPct val="100000"/>
              </a:lnSpc>
              <a:spcBef>
                <a:spcPts val="295"/>
              </a:spcBef>
              <a:buSzPct val="115384"/>
              <a:buChar char="•"/>
              <a:tabLst>
                <a:tab pos="997585" algn="l"/>
              </a:tabLst>
            </a:pPr>
            <a:r>
              <a:rPr dirty="0" sz="1300" spc="-10">
                <a:latin typeface="Arial"/>
                <a:cs typeface="Arial"/>
              </a:rPr>
              <a:t>Interactive: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CLI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(Command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line)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login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node;</a:t>
            </a:r>
            <a:r>
              <a:rPr dirty="0" sz="1300" spc="29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CLI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Expanse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interactive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node</a:t>
            </a:r>
            <a:endParaRPr sz="1300">
              <a:latin typeface="Arial"/>
              <a:cs typeface="Arial"/>
            </a:endParaRPr>
          </a:p>
          <a:p>
            <a:pPr lvl="1" marL="997585" indent="-276860">
              <a:lnSpc>
                <a:spcPct val="100000"/>
              </a:lnSpc>
              <a:spcBef>
                <a:spcPts val="240"/>
              </a:spcBef>
              <a:buSzPct val="115384"/>
              <a:buChar char="•"/>
              <a:tabLst>
                <a:tab pos="997585" algn="l"/>
              </a:tabLst>
            </a:pPr>
            <a:r>
              <a:rPr dirty="0" sz="1300">
                <a:latin typeface="Arial"/>
                <a:cs typeface="Arial"/>
              </a:rPr>
              <a:t>Batch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Script</a:t>
            </a:r>
            <a:endParaRPr sz="1300">
              <a:latin typeface="Arial"/>
              <a:cs typeface="Arial"/>
            </a:endParaRPr>
          </a:p>
          <a:p>
            <a:pPr lvl="1" marL="997585" indent="-276860">
              <a:lnSpc>
                <a:spcPct val="100000"/>
              </a:lnSpc>
              <a:spcBef>
                <a:spcPts val="240"/>
              </a:spcBef>
              <a:buSzPct val="115384"/>
              <a:buChar char="•"/>
              <a:tabLst>
                <a:tab pos="997585" algn="l"/>
              </a:tabLst>
            </a:pPr>
            <a:r>
              <a:rPr dirty="0" sz="1300" spc="-10">
                <a:latin typeface="Arial"/>
                <a:cs typeface="Arial"/>
              </a:rPr>
              <a:t>Notebooks: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using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galyeo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Expanse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or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OOD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portal</a:t>
            </a:r>
            <a:endParaRPr sz="1300">
              <a:latin typeface="Arial"/>
              <a:cs typeface="Arial"/>
            </a:endParaRPr>
          </a:p>
          <a:p>
            <a:pPr marL="628015" indent="-276860">
              <a:lnSpc>
                <a:spcPct val="100000"/>
              </a:lnSpc>
              <a:spcBef>
                <a:spcPts val="545"/>
              </a:spcBef>
              <a:buChar char="•"/>
              <a:tabLst>
                <a:tab pos="628015" algn="l"/>
              </a:tabLst>
            </a:pPr>
            <a:r>
              <a:rPr dirty="0" sz="1500" spc="-30">
                <a:latin typeface="Arial"/>
                <a:cs typeface="Arial"/>
              </a:rPr>
              <a:t>Launch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Singularity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shell: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dirty="0" sz="1100" spc="105">
                <a:solidFill>
                  <a:srgbClr val="215F9A"/>
                </a:solidFill>
                <a:latin typeface="Arial"/>
                <a:cs typeface="Arial"/>
              </a:rPr>
              <a:t>/cm/local/apps/singularitypro/4.1/bin/singularity</a:t>
            </a:r>
            <a:r>
              <a:rPr dirty="0" sz="1100" spc="38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100" spc="120">
                <a:solidFill>
                  <a:srgbClr val="215F9A"/>
                </a:solidFill>
                <a:latin typeface="Arial"/>
                <a:cs typeface="Arial"/>
              </a:rPr>
              <a:t>shell</a:t>
            </a:r>
            <a:r>
              <a:rPr dirty="0" sz="1100" spc="38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100" spc="80">
                <a:solidFill>
                  <a:srgbClr val="215F9A"/>
                </a:solidFill>
                <a:latin typeface="Arial"/>
                <a:cs typeface="Arial"/>
              </a:rPr>
              <a:t>/cm/shared/apps/containers/singularity/pytorch/pytorch-</a:t>
            </a:r>
            <a:r>
              <a:rPr dirty="0" sz="1100" spc="160">
                <a:solidFill>
                  <a:srgbClr val="215F9A"/>
                </a:solidFill>
                <a:latin typeface="Arial"/>
                <a:cs typeface="Arial"/>
              </a:rPr>
              <a:t>latest.sif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355870" y="2630539"/>
            <a:ext cx="4605020" cy="3349625"/>
            <a:chOff x="5355870" y="2630539"/>
            <a:chExt cx="4605020" cy="334962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63573" y="2638245"/>
              <a:ext cx="4593226" cy="3333640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5359723" y="2634391"/>
              <a:ext cx="4597400" cy="3341370"/>
            </a:xfrm>
            <a:custGeom>
              <a:avLst/>
              <a:gdLst/>
              <a:ahLst/>
              <a:cxnLst/>
              <a:rect l="l" t="t" r="r" b="b"/>
              <a:pathLst>
                <a:path w="4597400" h="3341370">
                  <a:moveTo>
                    <a:pt x="4597076" y="3341349"/>
                  </a:moveTo>
                  <a:lnTo>
                    <a:pt x="0" y="3341349"/>
                  </a:lnTo>
                  <a:lnTo>
                    <a:pt x="0" y="0"/>
                  </a:lnTo>
                  <a:lnTo>
                    <a:pt x="4597076" y="0"/>
                  </a:lnTo>
                </a:path>
              </a:pathLst>
            </a:custGeom>
            <a:ln w="7705">
              <a:solidFill>
                <a:srgbClr val="1560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Interactive:</a:t>
            </a:r>
            <a:r>
              <a:rPr dirty="0" spc="-85"/>
              <a:t> </a:t>
            </a:r>
            <a:r>
              <a:rPr dirty="0" spc="-10"/>
              <a:t>Running</a:t>
            </a:r>
            <a:r>
              <a:rPr dirty="0" spc="-85"/>
              <a:t> </a:t>
            </a:r>
            <a:r>
              <a:rPr dirty="0"/>
              <a:t>on</a:t>
            </a:r>
            <a:r>
              <a:rPr dirty="0" spc="-90"/>
              <a:t> </a:t>
            </a:r>
            <a:r>
              <a:rPr dirty="0"/>
              <a:t>login</a:t>
            </a:r>
            <a:r>
              <a:rPr dirty="0" spc="-85"/>
              <a:t> </a:t>
            </a:r>
            <a:r>
              <a:rPr dirty="0"/>
              <a:t>node:</a:t>
            </a:r>
            <a:r>
              <a:rPr dirty="0" spc="-85"/>
              <a:t> </a:t>
            </a:r>
            <a:r>
              <a:rPr dirty="0"/>
              <a:t>it’s</a:t>
            </a:r>
            <a:r>
              <a:rPr dirty="0" spc="-85"/>
              <a:t> </a:t>
            </a:r>
            <a:r>
              <a:rPr dirty="0" spc="-10"/>
              <a:t>possible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405553" y="4164766"/>
            <a:ext cx="4654550" cy="2474595"/>
            <a:chOff x="405553" y="4164766"/>
            <a:chExt cx="4654550" cy="2474595"/>
          </a:xfrm>
        </p:grpSpPr>
        <p:sp>
          <p:nvSpPr>
            <p:cNvPr id="7" name="object 7" descr=""/>
            <p:cNvSpPr/>
            <p:nvPr/>
          </p:nvSpPr>
          <p:spPr>
            <a:xfrm>
              <a:off x="409680" y="4168894"/>
              <a:ext cx="4646295" cy="2466340"/>
            </a:xfrm>
            <a:custGeom>
              <a:avLst/>
              <a:gdLst/>
              <a:ahLst/>
              <a:cxnLst/>
              <a:rect l="l" t="t" r="r" b="b"/>
              <a:pathLst>
                <a:path w="4646295" h="2466340">
                  <a:moveTo>
                    <a:pt x="4646234" y="0"/>
                  </a:moveTo>
                  <a:lnTo>
                    <a:pt x="0" y="0"/>
                  </a:lnTo>
                  <a:lnTo>
                    <a:pt x="0" y="2465803"/>
                  </a:lnTo>
                  <a:lnTo>
                    <a:pt x="4646234" y="2465803"/>
                  </a:lnTo>
                  <a:lnTo>
                    <a:pt x="4646234" y="0"/>
                  </a:lnTo>
                  <a:close/>
                </a:path>
              </a:pathLst>
            </a:custGeom>
            <a:solidFill>
              <a:srgbClr val="D9F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409680" y="4168894"/>
              <a:ext cx="4646295" cy="2466340"/>
            </a:xfrm>
            <a:custGeom>
              <a:avLst/>
              <a:gdLst/>
              <a:ahLst/>
              <a:cxnLst/>
              <a:rect l="l" t="t" r="r" b="b"/>
              <a:pathLst>
                <a:path w="4646295" h="2466340">
                  <a:moveTo>
                    <a:pt x="0" y="0"/>
                  </a:moveTo>
                  <a:lnTo>
                    <a:pt x="4646234" y="0"/>
                  </a:lnTo>
                  <a:lnTo>
                    <a:pt x="4646234" y="2465803"/>
                  </a:lnTo>
                  <a:lnTo>
                    <a:pt x="0" y="2465803"/>
                  </a:lnTo>
                  <a:lnTo>
                    <a:pt x="0" y="0"/>
                  </a:lnTo>
                  <a:close/>
                </a:path>
              </a:pathLst>
            </a:custGeom>
            <a:ln w="7706">
              <a:solidFill>
                <a:srgbClr val="1560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470894" y="4921358"/>
            <a:ext cx="4446270" cy="471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-75">
                <a:latin typeface="Arial"/>
                <a:cs typeface="Arial"/>
              </a:rPr>
              <a:t>OpenBLAS</a:t>
            </a:r>
            <a:r>
              <a:rPr dirty="0" sz="1000" spc="229">
                <a:latin typeface="Arial"/>
                <a:cs typeface="Arial"/>
              </a:rPr>
              <a:t> </a:t>
            </a:r>
            <a:r>
              <a:rPr dirty="0" sz="1000" spc="105">
                <a:latin typeface="Arial"/>
                <a:cs typeface="Arial"/>
              </a:rPr>
              <a:t>blas_thread_init:</a:t>
            </a:r>
            <a:r>
              <a:rPr dirty="0" sz="1000" spc="23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pthread_create</a:t>
            </a:r>
            <a:r>
              <a:rPr dirty="0" sz="1000" spc="229">
                <a:latin typeface="Arial"/>
                <a:cs typeface="Arial"/>
              </a:rPr>
              <a:t> </a:t>
            </a:r>
            <a:r>
              <a:rPr dirty="0" sz="1000" spc="135">
                <a:latin typeface="Arial"/>
                <a:cs typeface="Arial"/>
              </a:rPr>
              <a:t>failed</a:t>
            </a:r>
            <a:r>
              <a:rPr dirty="0" sz="1000" spc="235">
                <a:latin typeface="Arial"/>
                <a:cs typeface="Arial"/>
              </a:rPr>
              <a:t> </a:t>
            </a:r>
            <a:r>
              <a:rPr dirty="0" sz="1000" spc="145">
                <a:latin typeface="Arial"/>
                <a:cs typeface="Arial"/>
              </a:rPr>
              <a:t>for</a:t>
            </a:r>
            <a:r>
              <a:rPr dirty="0" sz="1000" spc="23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thread</a:t>
            </a:r>
            <a:r>
              <a:rPr dirty="0" sz="1000" spc="229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57</a:t>
            </a:r>
            <a:r>
              <a:rPr dirty="0" sz="1000" spc="235">
                <a:latin typeface="Arial"/>
                <a:cs typeface="Arial"/>
              </a:rPr>
              <a:t> </a:t>
            </a:r>
            <a:r>
              <a:rPr dirty="0" sz="1000" spc="95">
                <a:latin typeface="Arial"/>
                <a:cs typeface="Arial"/>
              </a:rPr>
              <a:t>of </a:t>
            </a:r>
            <a:r>
              <a:rPr dirty="0" sz="1000" spc="75">
                <a:latin typeface="Arial"/>
                <a:cs typeface="Arial"/>
              </a:rPr>
              <a:t>64:</a:t>
            </a:r>
            <a:r>
              <a:rPr dirty="0" sz="1000" spc="25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Resource</a:t>
            </a:r>
            <a:r>
              <a:rPr dirty="0" sz="1000" spc="250">
                <a:latin typeface="Arial"/>
                <a:cs typeface="Arial"/>
              </a:rPr>
              <a:t> </a:t>
            </a:r>
            <a:r>
              <a:rPr dirty="0" sz="1000" spc="85">
                <a:latin typeface="Arial"/>
                <a:cs typeface="Arial"/>
              </a:rPr>
              <a:t>temporarily</a:t>
            </a:r>
            <a:r>
              <a:rPr dirty="0" sz="1000" spc="250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unavailable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05"/>
              </a:lnSpc>
            </a:pPr>
            <a:r>
              <a:rPr dirty="0" sz="1000" spc="-75">
                <a:latin typeface="Arial"/>
                <a:cs typeface="Arial"/>
              </a:rPr>
              <a:t>OpenBLAS</a:t>
            </a:r>
            <a:r>
              <a:rPr dirty="0" sz="1000" spc="185">
                <a:latin typeface="Arial"/>
                <a:cs typeface="Arial"/>
              </a:rPr>
              <a:t> </a:t>
            </a:r>
            <a:r>
              <a:rPr dirty="0" sz="1000" spc="105">
                <a:latin typeface="Arial"/>
                <a:cs typeface="Arial"/>
              </a:rPr>
              <a:t>blas_thread_init:</a:t>
            </a:r>
            <a:r>
              <a:rPr dirty="0" sz="1000" spc="190">
                <a:latin typeface="Arial"/>
                <a:cs typeface="Arial"/>
              </a:rPr>
              <a:t> </a:t>
            </a:r>
            <a:r>
              <a:rPr dirty="0" sz="1000" spc="-80">
                <a:latin typeface="Arial"/>
                <a:cs typeface="Arial"/>
              </a:rPr>
              <a:t>RLIMIT_NPROC</a:t>
            </a:r>
            <a:r>
              <a:rPr dirty="0" sz="1000" spc="19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2000</a:t>
            </a:r>
            <a:r>
              <a:rPr dirty="0" sz="1000" spc="190">
                <a:latin typeface="Arial"/>
                <a:cs typeface="Arial"/>
              </a:rPr>
              <a:t> </a:t>
            </a:r>
            <a:r>
              <a:rPr dirty="0" sz="1000" spc="110">
                <a:latin typeface="Arial"/>
                <a:cs typeface="Arial"/>
              </a:rPr>
              <a:t>current,</a:t>
            </a:r>
            <a:r>
              <a:rPr dirty="0" sz="1000" spc="19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2000</a:t>
            </a:r>
            <a:r>
              <a:rPr dirty="0" sz="1000" spc="19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max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70894" y="5518767"/>
            <a:ext cx="295021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 b="1">
                <a:latin typeface="Arial"/>
                <a:cs typeface="Arial"/>
              </a:rPr>
              <a:t>Singularity&gt;</a:t>
            </a:r>
            <a:r>
              <a:rPr dirty="0" sz="1000" spc="254" b="1">
                <a:latin typeface="Arial"/>
                <a:cs typeface="Arial"/>
              </a:rPr>
              <a:t> </a:t>
            </a:r>
            <a:r>
              <a:rPr dirty="0" sz="1000" spc="75">
                <a:latin typeface="Arial"/>
                <a:cs typeface="Arial"/>
              </a:rPr>
              <a:t>export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-125">
                <a:latin typeface="Arial"/>
                <a:cs typeface="Arial"/>
              </a:rPr>
              <a:t>OPENBLAS_NUM_THREADS=16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470894" y="5658974"/>
            <a:ext cx="4514215" cy="471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92150" algn="l"/>
              </a:tabLst>
            </a:pPr>
            <a:r>
              <a:rPr dirty="0" sz="1000" spc="50" b="1">
                <a:latin typeface="Arial"/>
                <a:cs typeface="Arial"/>
              </a:rPr>
              <a:t>Singularity&gt;</a:t>
            </a:r>
            <a:r>
              <a:rPr dirty="0" sz="1000" spc="320" b="1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python3</a:t>
            </a:r>
            <a:r>
              <a:rPr dirty="0" sz="1000" spc="3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main.py</a:t>
            </a:r>
            <a:r>
              <a:rPr dirty="0" sz="1000" spc="32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70">
                <a:latin typeface="Arial"/>
                <a:cs typeface="Arial"/>
              </a:rPr>
              <a:t>batch-</a:t>
            </a:r>
            <a:r>
              <a:rPr dirty="0" sz="1000" spc="90">
                <a:latin typeface="Arial"/>
                <a:cs typeface="Arial"/>
              </a:rPr>
              <a:t>size</a:t>
            </a:r>
            <a:r>
              <a:rPr dirty="0" sz="1000" spc="3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4</a:t>
            </a:r>
            <a:r>
              <a:rPr dirty="0" sz="1000" spc="32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145">
                <a:latin typeface="Arial"/>
                <a:cs typeface="Arial"/>
              </a:rPr>
              <a:t>test-</a:t>
            </a:r>
            <a:r>
              <a:rPr dirty="0" sz="1000" spc="70">
                <a:latin typeface="Arial"/>
                <a:cs typeface="Arial"/>
              </a:rPr>
              <a:t>batch-</a:t>
            </a:r>
            <a:r>
              <a:rPr dirty="0" sz="1000" spc="90">
                <a:latin typeface="Arial"/>
                <a:cs typeface="Arial"/>
              </a:rPr>
              <a:t>size</a:t>
            </a:r>
            <a:r>
              <a:rPr dirty="0" sz="1000" spc="32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4</a:t>
            </a:r>
            <a:r>
              <a:rPr dirty="0" sz="1000" spc="325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</a:t>
            </a:r>
            <a:r>
              <a:rPr dirty="0" sz="1000" spc="140">
                <a:latin typeface="Arial"/>
                <a:cs typeface="Arial"/>
              </a:rPr>
              <a:t>- </a:t>
            </a:r>
            <a:r>
              <a:rPr dirty="0" sz="1000">
                <a:latin typeface="Arial"/>
                <a:cs typeface="Arial"/>
              </a:rPr>
              <a:t>epochs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-50">
                <a:latin typeface="Arial"/>
                <a:cs typeface="Arial"/>
              </a:rPr>
              <a:t>4</a:t>
            </a:r>
            <a:r>
              <a:rPr dirty="0" sz="1000">
                <a:latin typeface="Arial"/>
                <a:cs typeface="Arial"/>
              </a:rPr>
              <a:t>	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50">
                <a:latin typeface="Arial"/>
                <a:cs typeface="Arial"/>
              </a:rPr>
              <a:t>no-</a:t>
            </a:r>
            <a:r>
              <a:rPr dirty="0" sz="1000" spc="-20">
                <a:latin typeface="Arial"/>
                <a:cs typeface="Arial"/>
              </a:rPr>
              <a:t>cuda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05"/>
              </a:lnSpc>
              <a:tabLst>
                <a:tab pos="488315" algn="l"/>
              </a:tabLst>
            </a:pPr>
            <a:r>
              <a:rPr dirty="0" sz="1000" spc="-10">
                <a:latin typeface="Arial"/>
                <a:cs typeface="Arial"/>
              </a:rPr>
              <a:t>ARGS:</a:t>
            </a:r>
            <a:r>
              <a:rPr dirty="0" sz="1000">
                <a:latin typeface="Arial"/>
                <a:cs typeface="Arial"/>
              </a:rPr>
              <a:t>	Namespace(batch_size=4,</a:t>
            </a:r>
            <a:r>
              <a:rPr dirty="0" sz="1000" spc="470">
                <a:latin typeface="Arial"/>
                <a:cs typeface="Arial"/>
              </a:rPr>
              <a:t> </a:t>
            </a:r>
            <a:r>
              <a:rPr dirty="0" sz="1000" spc="70">
                <a:latin typeface="Arial"/>
                <a:cs typeface="Arial"/>
              </a:rPr>
              <a:t>test_batch_size=4,</a:t>
            </a:r>
            <a:r>
              <a:rPr dirty="0" sz="1000" spc="47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epochs=4,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70894" y="6103982"/>
            <a:ext cx="4174490" cy="471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 spc="130">
                <a:latin typeface="Arial"/>
                <a:cs typeface="Arial"/>
              </a:rPr>
              <a:t>lr=1.0,</a:t>
            </a:r>
            <a:r>
              <a:rPr dirty="0" sz="1000" spc="29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gamma=0.7,</a:t>
            </a:r>
            <a:r>
              <a:rPr dirty="0" sz="1000" spc="29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no_cuda=True,</a:t>
            </a:r>
            <a:r>
              <a:rPr dirty="0" sz="1000" spc="29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no_mps=False,</a:t>
            </a:r>
            <a:r>
              <a:rPr dirty="0" sz="1000" spc="295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dry_run=False, </a:t>
            </a:r>
            <a:r>
              <a:rPr dirty="0" sz="1000">
                <a:latin typeface="Arial"/>
                <a:cs typeface="Arial"/>
              </a:rPr>
              <a:t>seed=1,</a:t>
            </a:r>
            <a:r>
              <a:rPr dirty="0" sz="1000" spc="360">
                <a:latin typeface="Arial"/>
                <a:cs typeface="Arial"/>
              </a:rPr>
              <a:t> </a:t>
            </a:r>
            <a:r>
              <a:rPr dirty="0" sz="1000" spc="90">
                <a:latin typeface="Arial"/>
                <a:cs typeface="Arial"/>
              </a:rPr>
              <a:t>log_interval=10,</a:t>
            </a:r>
            <a:r>
              <a:rPr dirty="0" sz="1000" spc="3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save_model=False)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05"/>
              </a:lnSpc>
            </a:pPr>
            <a:r>
              <a:rPr dirty="0" sz="1000" spc="75">
                <a:latin typeface="Arial"/>
                <a:cs typeface="Arial"/>
              </a:rPr>
              <a:t>Train</a:t>
            </a:r>
            <a:r>
              <a:rPr dirty="0" sz="1000" spc="27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Epoch:</a:t>
            </a:r>
            <a:r>
              <a:rPr dirty="0" sz="1000" spc="27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1</a:t>
            </a:r>
            <a:r>
              <a:rPr dirty="0" sz="1000" spc="27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[0/60000</a:t>
            </a:r>
            <a:r>
              <a:rPr dirty="0" sz="1000" spc="27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(0%)]</a:t>
            </a:r>
            <a:r>
              <a:rPr dirty="0" sz="1000" spc="27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Loss:</a:t>
            </a:r>
            <a:r>
              <a:rPr dirty="0" sz="1000" spc="27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2.355359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09680" y="2590789"/>
            <a:ext cx="4329430" cy="1468755"/>
          </a:xfrm>
          <a:prstGeom prst="rect">
            <a:avLst/>
          </a:prstGeom>
          <a:ln w="7707">
            <a:solidFill>
              <a:srgbClr val="156082"/>
            </a:solidFill>
          </a:ln>
        </p:spPr>
        <p:txBody>
          <a:bodyPr wrap="square" lIns="0" tIns="64135" rIns="0" bIns="0" rtlCol="0" vert="horz">
            <a:spAutoFit/>
          </a:bodyPr>
          <a:lstStyle/>
          <a:p>
            <a:pPr marL="440690" indent="-274955">
              <a:lnSpc>
                <a:spcPct val="100000"/>
              </a:lnSpc>
              <a:spcBef>
                <a:spcPts val="505"/>
              </a:spcBef>
              <a:buClr>
                <a:srgbClr val="000000"/>
              </a:buClr>
              <a:buSzPct val="107142"/>
              <a:buAutoNum type="arabicPeriod"/>
              <a:tabLst>
                <a:tab pos="440690" algn="l"/>
              </a:tabLst>
            </a:pP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Launch</a:t>
            </a:r>
            <a:r>
              <a:rPr dirty="0" sz="14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container</a:t>
            </a:r>
            <a:r>
              <a:rPr dirty="0" sz="14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so</a:t>
            </a:r>
            <a:r>
              <a:rPr dirty="0" sz="14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you</a:t>
            </a:r>
            <a:r>
              <a:rPr dirty="0" sz="14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have</a:t>
            </a:r>
            <a:r>
              <a:rPr dirty="0" sz="14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right</a:t>
            </a:r>
            <a:r>
              <a:rPr dirty="0" sz="1400" spc="-5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libraries</a:t>
            </a:r>
            <a:endParaRPr sz="1400">
              <a:latin typeface="Arial"/>
              <a:cs typeface="Arial"/>
            </a:endParaRPr>
          </a:p>
          <a:p>
            <a:pPr marL="440690" marR="111125" indent="-274955">
              <a:lnSpc>
                <a:spcPct val="70600"/>
              </a:lnSpc>
              <a:spcBef>
                <a:spcPts val="645"/>
              </a:spcBef>
              <a:buClr>
                <a:srgbClr val="000000"/>
              </a:buClr>
              <a:buSzPct val="107142"/>
              <a:buAutoNum type="arabicPeriod"/>
              <a:tabLst>
                <a:tab pos="443230" algn="l"/>
              </a:tabLst>
            </a:pP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Run</a:t>
            </a:r>
            <a:r>
              <a:rPr dirty="0" sz="14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the</a:t>
            </a:r>
            <a:r>
              <a:rPr dirty="0" sz="14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MNIST</a:t>
            </a:r>
            <a:r>
              <a:rPr dirty="0" sz="1400" spc="-6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pytorch</a:t>
            </a:r>
            <a:r>
              <a:rPr dirty="0" sz="14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application:</a:t>
            </a:r>
            <a:r>
              <a:rPr dirty="0" sz="1400" spc="29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get</a:t>
            </a:r>
            <a:r>
              <a:rPr dirty="0" sz="1400" spc="-5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Pthread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type</a:t>
            </a:r>
            <a:r>
              <a:rPr dirty="0" sz="1400" spc="-5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of</a:t>
            </a:r>
            <a:r>
              <a:rPr dirty="0" sz="1400" spc="-3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error.</a:t>
            </a:r>
            <a:endParaRPr sz="1400">
              <a:latin typeface="Arial"/>
              <a:cs typeface="Arial"/>
            </a:endParaRPr>
          </a:p>
          <a:p>
            <a:pPr marL="440690" marR="227965" indent="-274955">
              <a:lnSpc>
                <a:spcPct val="70600"/>
              </a:lnSpc>
              <a:spcBef>
                <a:spcPts val="645"/>
              </a:spcBef>
              <a:buClr>
                <a:srgbClr val="000000"/>
              </a:buClr>
              <a:buSzPct val="107142"/>
              <a:buAutoNum type="arabicPeriod"/>
              <a:tabLst>
                <a:tab pos="443230" algn="l"/>
              </a:tabLst>
            </a:pP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Need</a:t>
            </a:r>
            <a:r>
              <a:rPr dirty="0" sz="1400" spc="-4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to</a:t>
            </a:r>
            <a:r>
              <a:rPr dirty="0" sz="1400" spc="-4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control</a:t>
            </a:r>
            <a:r>
              <a:rPr dirty="0" sz="1400" spc="-3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number</a:t>
            </a:r>
            <a:r>
              <a:rPr dirty="0" sz="1400" spc="-4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of</a:t>
            </a:r>
            <a:r>
              <a:rPr dirty="0" sz="1400" spc="-3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0E2841"/>
                </a:solidFill>
                <a:latin typeface="Arial"/>
                <a:cs typeface="Arial"/>
              </a:rPr>
              <a:t>OPENBLAS</a:t>
            </a:r>
            <a:r>
              <a:rPr dirty="0" sz="1400" spc="-4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threads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	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or</a:t>
            </a:r>
            <a:r>
              <a:rPr dirty="0" sz="1400" spc="-5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program</a:t>
            </a:r>
            <a:r>
              <a:rPr dirty="0" sz="14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memory</a:t>
            </a:r>
            <a:r>
              <a:rPr dirty="0" sz="1400" spc="-4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is</a:t>
            </a:r>
            <a:r>
              <a:rPr dirty="0" sz="1400" spc="-5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too</a:t>
            </a:r>
            <a:r>
              <a:rPr dirty="0" sz="1400" spc="-4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large</a:t>
            </a:r>
            <a:r>
              <a:rPr dirty="0" sz="1400" spc="-5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for</a:t>
            </a:r>
            <a:r>
              <a:rPr dirty="0" sz="1400" spc="-5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node.</a:t>
            </a:r>
            <a:endParaRPr sz="1400">
              <a:latin typeface="Arial"/>
              <a:cs typeface="Arial"/>
            </a:endParaRPr>
          </a:p>
          <a:p>
            <a:pPr marL="440690" indent="-274955">
              <a:lnSpc>
                <a:spcPct val="100000"/>
              </a:lnSpc>
              <a:spcBef>
                <a:spcPts val="120"/>
              </a:spcBef>
              <a:buClr>
                <a:srgbClr val="000000"/>
              </a:buClr>
              <a:buSzPct val="107142"/>
              <a:buAutoNum type="arabicPeriod"/>
              <a:tabLst>
                <a:tab pos="440690" algn="l"/>
              </a:tabLst>
            </a:pP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Change</a:t>
            </a:r>
            <a:r>
              <a:rPr dirty="0" sz="1400" spc="-4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arguments</a:t>
            </a:r>
            <a:r>
              <a:rPr dirty="0" sz="1400" spc="-4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to</a:t>
            </a:r>
            <a:r>
              <a:rPr dirty="0" sz="1400" spc="-4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0E2841"/>
                </a:solidFill>
                <a:latin typeface="Arial"/>
                <a:cs typeface="Arial"/>
              </a:rPr>
              <a:t>MNIST</a:t>
            </a:r>
            <a:r>
              <a:rPr dirty="0" sz="1400" spc="-4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app</a:t>
            </a:r>
            <a:r>
              <a:rPr dirty="0" sz="1400" spc="-3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s</a:t>
            </a:r>
            <a:r>
              <a:rPr dirty="0" sz="1400" spc="-4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so</a:t>
            </a:r>
            <a:r>
              <a:rPr dirty="0" sz="1400" spc="-4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0E2841"/>
                </a:solidFill>
                <a:latin typeface="Arial"/>
                <a:cs typeface="Arial"/>
              </a:rPr>
              <a:t>it</a:t>
            </a:r>
            <a:r>
              <a:rPr dirty="0" sz="1400" spc="-3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0E2841"/>
                </a:solidFill>
                <a:latin typeface="Arial"/>
                <a:cs typeface="Arial"/>
              </a:rPr>
              <a:t>runs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79126" y="4875575"/>
            <a:ext cx="314960" cy="309245"/>
            <a:chOff x="179126" y="4875575"/>
            <a:chExt cx="314960" cy="309245"/>
          </a:xfrm>
        </p:grpSpPr>
        <p:sp>
          <p:nvSpPr>
            <p:cNvPr id="15" name="object 15" descr=""/>
            <p:cNvSpPr/>
            <p:nvPr/>
          </p:nvSpPr>
          <p:spPr>
            <a:xfrm>
              <a:off x="189604" y="4886053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5" h="288289">
                  <a:moveTo>
                    <a:pt x="146718" y="0"/>
                  </a:moveTo>
                  <a:lnTo>
                    <a:pt x="100343" y="7343"/>
                  </a:lnTo>
                  <a:lnTo>
                    <a:pt x="60068" y="27792"/>
                  </a:lnTo>
                  <a:lnTo>
                    <a:pt x="28308" y="58974"/>
                  </a:lnTo>
                  <a:lnTo>
                    <a:pt x="7479" y="98516"/>
                  </a:lnTo>
                  <a:lnTo>
                    <a:pt x="0" y="144045"/>
                  </a:lnTo>
                  <a:lnTo>
                    <a:pt x="7479" y="189575"/>
                  </a:lnTo>
                  <a:lnTo>
                    <a:pt x="28308" y="229117"/>
                  </a:lnTo>
                  <a:lnTo>
                    <a:pt x="60068" y="260299"/>
                  </a:lnTo>
                  <a:lnTo>
                    <a:pt x="100343" y="280748"/>
                  </a:lnTo>
                  <a:lnTo>
                    <a:pt x="146718" y="288091"/>
                  </a:lnTo>
                  <a:lnTo>
                    <a:pt x="193092" y="280748"/>
                  </a:lnTo>
                  <a:lnTo>
                    <a:pt x="233368" y="260299"/>
                  </a:lnTo>
                  <a:lnTo>
                    <a:pt x="265128" y="229117"/>
                  </a:lnTo>
                  <a:lnTo>
                    <a:pt x="285956" y="189575"/>
                  </a:lnTo>
                  <a:lnTo>
                    <a:pt x="293436" y="144045"/>
                  </a:lnTo>
                  <a:lnTo>
                    <a:pt x="285956" y="98516"/>
                  </a:lnTo>
                  <a:lnTo>
                    <a:pt x="265128" y="58974"/>
                  </a:lnTo>
                  <a:lnTo>
                    <a:pt x="233368" y="27792"/>
                  </a:lnTo>
                  <a:lnTo>
                    <a:pt x="193092" y="7343"/>
                  </a:lnTo>
                  <a:lnTo>
                    <a:pt x="14671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9604" y="4886053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5" h="288289">
                  <a:moveTo>
                    <a:pt x="0" y="144045"/>
                  </a:moveTo>
                  <a:lnTo>
                    <a:pt x="7479" y="98516"/>
                  </a:lnTo>
                  <a:lnTo>
                    <a:pt x="28308" y="58974"/>
                  </a:lnTo>
                  <a:lnTo>
                    <a:pt x="60068" y="27792"/>
                  </a:lnTo>
                  <a:lnTo>
                    <a:pt x="100343" y="7343"/>
                  </a:lnTo>
                  <a:lnTo>
                    <a:pt x="146718" y="0"/>
                  </a:lnTo>
                  <a:lnTo>
                    <a:pt x="193092" y="7343"/>
                  </a:lnTo>
                  <a:lnTo>
                    <a:pt x="233367" y="27792"/>
                  </a:lnTo>
                  <a:lnTo>
                    <a:pt x="265128" y="58974"/>
                  </a:lnTo>
                  <a:lnTo>
                    <a:pt x="285956" y="98516"/>
                  </a:lnTo>
                  <a:lnTo>
                    <a:pt x="293436" y="144045"/>
                  </a:lnTo>
                  <a:lnTo>
                    <a:pt x="285956" y="189575"/>
                  </a:lnTo>
                  <a:lnTo>
                    <a:pt x="265128" y="229117"/>
                  </a:lnTo>
                  <a:lnTo>
                    <a:pt x="233367" y="260298"/>
                  </a:lnTo>
                  <a:lnTo>
                    <a:pt x="193092" y="280747"/>
                  </a:lnTo>
                  <a:lnTo>
                    <a:pt x="146718" y="288091"/>
                  </a:lnTo>
                  <a:lnTo>
                    <a:pt x="100343" y="280747"/>
                  </a:lnTo>
                  <a:lnTo>
                    <a:pt x="60068" y="260298"/>
                  </a:lnTo>
                  <a:lnTo>
                    <a:pt x="28308" y="229117"/>
                  </a:lnTo>
                  <a:lnTo>
                    <a:pt x="7479" y="189575"/>
                  </a:lnTo>
                  <a:lnTo>
                    <a:pt x="0" y="144045"/>
                  </a:lnTo>
                  <a:close/>
                </a:path>
              </a:pathLst>
            </a:custGeom>
            <a:ln w="205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283842" y="4936076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3434468" y="5391318"/>
            <a:ext cx="314960" cy="309245"/>
            <a:chOff x="3434468" y="5391318"/>
            <a:chExt cx="314960" cy="309245"/>
          </a:xfrm>
        </p:grpSpPr>
        <p:sp>
          <p:nvSpPr>
            <p:cNvPr id="19" name="object 19" descr=""/>
            <p:cNvSpPr/>
            <p:nvPr/>
          </p:nvSpPr>
          <p:spPr>
            <a:xfrm>
              <a:off x="3444946" y="5401796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146718" y="0"/>
                  </a:moveTo>
                  <a:lnTo>
                    <a:pt x="100343" y="7343"/>
                  </a:lnTo>
                  <a:lnTo>
                    <a:pt x="60068" y="27792"/>
                  </a:lnTo>
                  <a:lnTo>
                    <a:pt x="28308" y="58974"/>
                  </a:lnTo>
                  <a:lnTo>
                    <a:pt x="7479" y="98516"/>
                  </a:lnTo>
                  <a:lnTo>
                    <a:pt x="0" y="144045"/>
                  </a:lnTo>
                  <a:lnTo>
                    <a:pt x="7479" y="189575"/>
                  </a:lnTo>
                  <a:lnTo>
                    <a:pt x="28308" y="229117"/>
                  </a:lnTo>
                  <a:lnTo>
                    <a:pt x="60068" y="260299"/>
                  </a:lnTo>
                  <a:lnTo>
                    <a:pt x="100343" y="280748"/>
                  </a:lnTo>
                  <a:lnTo>
                    <a:pt x="146718" y="288091"/>
                  </a:lnTo>
                  <a:lnTo>
                    <a:pt x="193092" y="280748"/>
                  </a:lnTo>
                  <a:lnTo>
                    <a:pt x="233367" y="260299"/>
                  </a:lnTo>
                  <a:lnTo>
                    <a:pt x="265127" y="229117"/>
                  </a:lnTo>
                  <a:lnTo>
                    <a:pt x="285956" y="189575"/>
                  </a:lnTo>
                  <a:lnTo>
                    <a:pt x="293436" y="144045"/>
                  </a:lnTo>
                  <a:lnTo>
                    <a:pt x="285956" y="98516"/>
                  </a:lnTo>
                  <a:lnTo>
                    <a:pt x="265127" y="58974"/>
                  </a:lnTo>
                  <a:lnTo>
                    <a:pt x="233367" y="27792"/>
                  </a:lnTo>
                  <a:lnTo>
                    <a:pt x="193092" y="7343"/>
                  </a:lnTo>
                  <a:lnTo>
                    <a:pt x="14671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3444946" y="5401796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0" y="144045"/>
                  </a:moveTo>
                  <a:lnTo>
                    <a:pt x="7479" y="98516"/>
                  </a:lnTo>
                  <a:lnTo>
                    <a:pt x="28308" y="58974"/>
                  </a:lnTo>
                  <a:lnTo>
                    <a:pt x="60068" y="27792"/>
                  </a:lnTo>
                  <a:lnTo>
                    <a:pt x="100343" y="7343"/>
                  </a:lnTo>
                  <a:lnTo>
                    <a:pt x="146718" y="0"/>
                  </a:lnTo>
                  <a:lnTo>
                    <a:pt x="193092" y="7343"/>
                  </a:lnTo>
                  <a:lnTo>
                    <a:pt x="233367" y="27792"/>
                  </a:lnTo>
                  <a:lnTo>
                    <a:pt x="265128" y="58974"/>
                  </a:lnTo>
                  <a:lnTo>
                    <a:pt x="285956" y="98516"/>
                  </a:lnTo>
                  <a:lnTo>
                    <a:pt x="293436" y="144045"/>
                  </a:lnTo>
                  <a:lnTo>
                    <a:pt x="285956" y="189575"/>
                  </a:lnTo>
                  <a:lnTo>
                    <a:pt x="265128" y="229117"/>
                  </a:lnTo>
                  <a:lnTo>
                    <a:pt x="233367" y="260298"/>
                  </a:lnTo>
                  <a:lnTo>
                    <a:pt x="193092" y="280747"/>
                  </a:lnTo>
                  <a:lnTo>
                    <a:pt x="146718" y="288091"/>
                  </a:lnTo>
                  <a:lnTo>
                    <a:pt x="100343" y="280747"/>
                  </a:lnTo>
                  <a:lnTo>
                    <a:pt x="60068" y="260298"/>
                  </a:lnTo>
                  <a:lnTo>
                    <a:pt x="28308" y="229117"/>
                  </a:lnTo>
                  <a:lnTo>
                    <a:pt x="7479" y="189575"/>
                  </a:lnTo>
                  <a:lnTo>
                    <a:pt x="0" y="144045"/>
                  </a:lnTo>
                  <a:close/>
                </a:path>
              </a:pathLst>
            </a:custGeom>
            <a:ln w="205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3539183" y="5451188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581733" y="5961409"/>
            <a:ext cx="314960" cy="309245"/>
            <a:chOff x="4581733" y="5961409"/>
            <a:chExt cx="314960" cy="309245"/>
          </a:xfrm>
        </p:grpSpPr>
        <p:sp>
          <p:nvSpPr>
            <p:cNvPr id="23" name="object 23" descr=""/>
            <p:cNvSpPr/>
            <p:nvPr/>
          </p:nvSpPr>
          <p:spPr>
            <a:xfrm>
              <a:off x="4592210" y="5971886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146718" y="0"/>
                  </a:moveTo>
                  <a:lnTo>
                    <a:pt x="100343" y="7343"/>
                  </a:lnTo>
                  <a:lnTo>
                    <a:pt x="60068" y="27792"/>
                  </a:lnTo>
                  <a:lnTo>
                    <a:pt x="28308" y="58973"/>
                  </a:lnTo>
                  <a:lnTo>
                    <a:pt x="7479" y="98515"/>
                  </a:lnTo>
                  <a:lnTo>
                    <a:pt x="0" y="144045"/>
                  </a:lnTo>
                  <a:lnTo>
                    <a:pt x="7479" y="189575"/>
                  </a:lnTo>
                  <a:lnTo>
                    <a:pt x="28308" y="229117"/>
                  </a:lnTo>
                  <a:lnTo>
                    <a:pt x="60068" y="260298"/>
                  </a:lnTo>
                  <a:lnTo>
                    <a:pt x="100343" y="280747"/>
                  </a:lnTo>
                  <a:lnTo>
                    <a:pt x="146718" y="288090"/>
                  </a:lnTo>
                  <a:lnTo>
                    <a:pt x="193092" y="280747"/>
                  </a:lnTo>
                  <a:lnTo>
                    <a:pt x="233368" y="260298"/>
                  </a:lnTo>
                  <a:lnTo>
                    <a:pt x="265128" y="229117"/>
                  </a:lnTo>
                  <a:lnTo>
                    <a:pt x="285956" y="189575"/>
                  </a:lnTo>
                  <a:lnTo>
                    <a:pt x="293436" y="144045"/>
                  </a:lnTo>
                  <a:lnTo>
                    <a:pt x="285956" y="98515"/>
                  </a:lnTo>
                  <a:lnTo>
                    <a:pt x="265128" y="58973"/>
                  </a:lnTo>
                  <a:lnTo>
                    <a:pt x="233368" y="27792"/>
                  </a:lnTo>
                  <a:lnTo>
                    <a:pt x="193092" y="7343"/>
                  </a:lnTo>
                  <a:lnTo>
                    <a:pt x="14671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592210" y="5971886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0" y="144045"/>
                  </a:moveTo>
                  <a:lnTo>
                    <a:pt x="7479" y="98516"/>
                  </a:lnTo>
                  <a:lnTo>
                    <a:pt x="28308" y="58974"/>
                  </a:lnTo>
                  <a:lnTo>
                    <a:pt x="60068" y="27792"/>
                  </a:lnTo>
                  <a:lnTo>
                    <a:pt x="100343" y="7343"/>
                  </a:lnTo>
                  <a:lnTo>
                    <a:pt x="146718" y="0"/>
                  </a:lnTo>
                  <a:lnTo>
                    <a:pt x="193092" y="7343"/>
                  </a:lnTo>
                  <a:lnTo>
                    <a:pt x="233367" y="27792"/>
                  </a:lnTo>
                  <a:lnTo>
                    <a:pt x="265128" y="58974"/>
                  </a:lnTo>
                  <a:lnTo>
                    <a:pt x="285956" y="98516"/>
                  </a:lnTo>
                  <a:lnTo>
                    <a:pt x="293436" y="144045"/>
                  </a:lnTo>
                  <a:lnTo>
                    <a:pt x="285956" y="189575"/>
                  </a:lnTo>
                  <a:lnTo>
                    <a:pt x="265128" y="229117"/>
                  </a:lnTo>
                  <a:lnTo>
                    <a:pt x="233367" y="260298"/>
                  </a:lnTo>
                  <a:lnTo>
                    <a:pt x="193092" y="280747"/>
                  </a:lnTo>
                  <a:lnTo>
                    <a:pt x="146718" y="288091"/>
                  </a:lnTo>
                  <a:lnTo>
                    <a:pt x="100343" y="280747"/>
                  </a:lnTo>
                  <a:lnTo>
                    <a:pt x="60068" y="260298"/>
                  </a:lnTo>
                  <a:lnTo>
                    <a:pt x="28308" y="229117"/>
                  </a:lnTo>
                  <a:lnTo>
                    <a:pt x="7479" y="189575"/>
                  </a:lnTo>
                  <a:lnTo>
                    <a:pt x="0" y="144045"/>
                  </a:lnTo>
                  <a:close/>
                </a:path>
              </a:pathLst>
            </a:custGeom>
            <a:ln w="205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686448" y="6024212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252690" y="4106444"/>
            <a:ext cx="314325" cy="309245"/>
            <a:chOff x="252690" y="4106444"/>
            <a:chExt cx="314325" cy="309245"/>
          </a:xfrm>
        </p:grpSpPr>
        <p:sp>
          <p:nvSpPr>
            <p:cNvPr id="27" name="object 27" descr=""/>
            <p:cNvSpPr/>
            <p:nvPr/>
          </p:nvSpPr>
          <p:spPr>
            <a:xfrm>
              <a:off x="262962" y="4116716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5" h="288289">
                  <a:moveTo>
                    <a:pt x="146718" y="0"/>
                  </a:moveTo>
                  <a:lnTo>
                    <a:pt x="100343" y="7343"/>
                  </a:lnTo>
                  <a:lnTo>
                    <a:pt x="60068" y="27792"/>
                  </a:lnTo>
                  <a:lnTo>
                    <a:pt x="28308" y="58974"/>
                  </a:lnTo>
                  <a:lnTo>
                    <a:pt x="7479" y="98516"/>
                  </a:lnTo>
                  <a:lnTo>
                    <a:pt x="0" y="144045"/>
                  </a:lnTo>
                  <a:lnTo>
                    <a:pt x="7479" y="189575"/>
                  </a:lnTo>
                  <a:lnTo>
                    <a:pt x="28308" y="229117"/>
                  </a:lnTo>
                  <a:lnTo>
                    <a:pt x="60068" y="260299"/>
                  </a:lnTo>
                  <a:lnTo>
                    <a:pt x="100343" y="280748"/>
                  </a:lnTo>
                  <a:lnTo>
                    <a:pt x="146718" y="288091"/>
                  </a:lnTo>
                  <a:lnTo>
                    <a:pt x="193092" y="280748"/>
                  </a:lnTo>
                  <a:lnTo>
                    <a:pt x="233367" y="260299"/>
                  </a:lnTo>
                  <a:lnTo>
                    <a:pt x="265128" y="229117"/>
                  </a:lnTo>
                  <a:lnTo>
                    <a:pt x="285956" y="189575"/>
                  </a:lnTo>
                  <a:lnTo>
                    <a:pt x="293436" y="144045"/>
                  </a:lnTo>
                  <a:lnTo>
                    <a:pt x="285956" y="98516"/>
                  </a:lnTo>
                  <a:lnTo>
                    <a:pt x="265128" y="58974"/>
                  </a:lnTo>
                  <a:lnTo>
                    <a:pt x="233367" y="27792"/>
                  </a:lnTo>
                  <a:lnTo>
                    <a:pt x="193092" y="7343"/>
                  </a:lnTo>
                  <a:lnTo>
                    <a:pt x="14671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262962" y="4116716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5" h="288289">
                  <a:moveTo>
                    <a:pt x="0" y="144045"/>
                  </a:moveTo>
                  <a:lnTo>
                    <a:pt x="7479" y="98516"/>
                  </a:lnTo>
                  <a:lnTo>
                    <a:pt x="28308" y="58974"/>
                  </a:lnTo>
                  <a:lnTo>
                    <a:pt x="60068" y="27792"/>
                  </a:lnTo>
                  <a:lnTo>
                    <a:pt x="100343" y="7343"/>
                  </a:lnTo>
                  <a:lnTo>
                    <a:pt x="146718" y="0"/>
                  </a:lnTo>
                  <a:lnTo>
                    <a:pt x="193092" y="7343"/>
                  </a:lnTo>
                  <a:lnTo>
                    <a:pt x="233367" y="27792"/>
                  </a:lnTo>
                  <a:lnTo>
                    <a:pt x="265128" y="58974"/>
                  </a:lnTo>
                  <a:lnTo>
                    <a:pt x="285956" y="98516"/>
                  </a:lnTo>
                  <a:lnTo>
                    <a:pt x="293436" y="144045"/>
                  </a:lnTo>
                  <a:lnTo>
                    <a:pt x="285956" y="189575"/>
                  </a:lnTo>
                  <a:lnTo>
                    <a:pt x="265128" y="229117"/>
                  </a:lnTo>
                  <a:lnTo>
                    <a:pt x="233367" y="260298"/>
                  </a:lnTo>
                  <a:lnTo>
                    <a:pt x="193092" y="280747"/>
                  </a:lnTo>
                  <a:lnTo>
                    <a:pt x="146718" y="288091"/>
                  </a:lnTo>
                  <a:lnTo>
                    <a:pt x="100343" y="280747"/>
                  </a:lnTo>
                  <a:lnTo>
                    <a:pt x="60068" y="260298"/>
                  </a:lnTo>
                  <a:lnTo>
                    <a:pt x="28308" y="229117"/>
                  </a:lnTo>
                  <a:lnTo>
                    <a:pt x="7479" y="189575"/>
                  </a:lnTo>
                  <a:lnTo>
                    <a:pt x="0" y="144045"/>
                  </a:lnTo>
                  <a:close/>
                </a:path>
              </a:pathLst>
            </a:custGeom>
            <a:ln w="205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357200" y="4171028"/>
            <a:ext cx="4559935" cy="6362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10"/>
              </a:lnSpc>
              <a:spcBef>
                <a:spcPts val="100"/>
              </a:spcBef>
            </a:pPr>
            <a:r>
              <a:rPr dirty="0" baseline="2525" sz="1650">
                <a:latin typeface="Arial"/>
                <a:cs typeface="Arial"/>
              </a:rPr>
              <a:t>1</a:t>
            </a:r>
            <a:r>
              <a:rPr dirty="0" baseline="2525" sz="1650" spc="-67">
                <a:latin typeface="Arial"/>
                <a:cs typeface="Arial"/>
              </a:rPr>
              <a:t> </a:t>
            </a:r>
            <a:r>
              <a:rPr dirty="0" sz="1000" spc="-40" b="1">
                <a:latin typeface="Arial"/>
                <a:cs typeface="Arial"/>
              </a:rPr>
              <a:t>mthomas@login01]</a:t>
            </a:r>
            <a:r>
              <a:rPr dirty="0" sz="1000" spc="204" b="1">
                <a:latin typeface="Arial"/>
                <a:cs typeface="Arial"/>
              </a:rPr>
              <a:t> </a:t>
            </a:r>
            <a:r>
              <a:rPr dirty="0" sz="1000" spc="75">
                <a:latin typeface="Arial"/>
                <a:cs typeface="Arial"/>
              </a:rPr>
              <a:t>mnist-</a:t>
            </a:r>
            <a:r>
              <a:rPr dirty="0" sz="1000" spc="90">
                <a:latin typeface="Arial"/>
                <a:cs typeface="Arial"/>
              </a:rPr>
              <a:t>pyth-</a:t>
            </a:r>
            <a:r>
              <a:rPr dirty="0" sz="1000" spc="70">
                <a:latin typeface="Arial"/>
                <a:cs typeface="Arial"/>
              </a:rPr>
              <a:t>version]$</a:t>
            </a:r>
            <a:endParaRPr sz="1000">
              <a:latin typeface="Arial"/>
              <a:cs typeface="Arial"/>
            </a:endParaRPr>
          </a:p>
          <a:p>
            <a:pPr marL="126364">
              <a:lnSpc>
                <a:spcPts val="1140"/>
              </a:lnSpc>
            </a:pPr>
            <a:r>
              <a:rPr dirty="0" sz="1000" spc="110">
                <a:latin typeface="Arial"/>
                <a:cs typeface="Arial"/>
              </a:rPr>
              <a:t>/cm/local/apps/singularitypro/4.1/bin/singularity</a:t>
            </a:r>
            <a:r>
              <a:rPr dirty="0" sz="1000" spc="405">
                <a:latin typeface="Arial"/>
                <a:cs typeface="Arial"/>
              </a:rPr>
              <a:t> </a:t>
            </a:r>
            <a:r>
              <a:rPr dirty="0" sz="1000" spc="110">
                <a:latin typeface="Arial"/>
                <a:cs typeface="Arial"/>
              </a:rPr>
              <a:t>shell</a:t>
            </a:r>
            <a:endParaRPr sz="1000">
              <a:latin typeface="Arial"/>
              <a:cs typeface="Arial"/>
            </a:endParaRPr>
          </a:p>
          <a:p>
            <a:pPr marL="126364">
              <a:lnSpc>
                <a:spcPts val="1150"/>
              </a:lnSpc>
            </a:pPr>
            <a:r>
              <a:rPr dirty="0" sz="1000" spc="85">
                <a:latin typeface="Arial"/>
                <a:cs typeface="Arial"/>
              </a:rPr>
              <a:t>/cm/shared/apps/containers/singularity/pytorch/pytorch-</a:t>
            </a:r>
            <a:r>
              <a:rPr dirty="0" sz="1000" spc="155">
                <a:latin typeface="Arial"/>
                <a:cs typeface="Arial"/>
              </a:rPr>
              <a:t>latest.sif</a:t>
            </a:r>
            <a:endParaRPr sz="100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</a:pPr>
            <a:r>
              <a:rPr dirty="0" sz="1000" spc="50" b="1">
                <a:latin typeface="Arial"/>
                <a:cs typeface="Arial"/>
              </a:rPr>
              <a:t>Singularity&gt;</a:t>
            </a:r>
            <a:r>
              <a:rPr dirty="0" sz="1000" spc="370" b="1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python3</a:t>
            </a:r>
            <a:r>
              <a:rPr dirty="0" sz="1000" spc="37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main.py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Interactive:</a:t>
            </a:r>
            <a:r>
              <a:rPr dirty="0" spc="-85"/>
              <a:t> </a:t>
            </a:r>
            <a:r>
              <a:rPr dirty="0" spc="-10"/>
              <a:t>Running</a:t>
            </a:r>
            <a:r>
              <a:rPr dirty="0" spc="-90"/>
              <a:t> </a:t>
            </a:r>
            <a:r>
              <a:rPr dirty="0"/>
              <a:t>on</a:t>
            </a:r>
            <a:r>
              <a:rPr dirty="0" spc="-85"/>
              <a:t> </a:t>
            </a:r>
            <a:r>
              <a:rPr dirty="0" spc="-10"/>
              <a:t>interactive</a:t>
            </a:r>
            <a:r>
              <a:rPr dirty="0" spc="-85"/>
              <a:t> </a:t>
            </a:r>
            <a:r>
              <a:rPr dirty="0"/>
              <a:t>node</a:t>
            </a:r>
            <a:r>
              <a:rPr dirty="0" spc="-85"/>
              <a:t> </a:t>
            </a:r>
            <a:r>
              <a:rPr dirty="0" spc="-10"/>
              <a:t>(Expanse)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4851638" y="2624107"/>
            <a:ext cx="4654550" cy="3520440"/>
            <a:chOff x="4851638" y="2624107"/>
            <a:chExt cx="4654550" cy="3520440"/>
          </a:xfrm>
        </p:grpSpPr>
        <p:sp>
          <p:nvSpPr>
            <p:cNvPr id="4" name="object 4" descr=""/>
            <p:cNvSpPr/>
            <p:nvPr/>
          </p:nvSpPr>
          <p:spPr>
            <a:xfrm>
              <a:off x="4855766" y="2628234"/>
              <a:ext cx="4646295" cy="3512185"/>
            </a:xfrm>
            <a:custGeom>
              <a:avLst/>
              <a:gdLst/>
              <a:ahLst/>
              <a:cxnLst/>
              <a:rect l="l" t="t" r="r" b="b"/>
              <a:pathLst>
                <a:path w="4646295" h="3512185">
                  <a:moveTo>
                    <a:pt x="4646234" y="0"/>
                  </a:moveTo>
                  <a:lnTo>
                    <a:pt x="0" y="0"/>
                  </a:lnTo>
                  <a:lnTo>
                    <a:pt x="0" y="3511901"/>
                  </a:lnTo>
                  <a:lnTo>
                    <a:pt x="4646234" y="3511901"/>
                  </a:lnTo>
                  <a:lnTo>
                    <a:pt x="4646234" y="0"/>
                  </a:lnTo>
                  <a:close/>
                </a:path>
              </a:pathLst>
            </a:custGeom>
            <a:solidFill>
              <a:srgbClr val="D9F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4855766" y="2628234"/>
              <a:ext cx="4646295" cy="3512185"/>
            </a:xfrm>
            <a:custGeom>
              <a:avLst/>
              <a:gdLst/>
              <a:ahLst/>
              <a:cxnLst/>
              <a:rect l="l" t="t" r="r" b="b"/>
              <a:pathLst>
                <a:path w="4646295" h="3512185">
                  <a:moveTo>
                    <a:pt x="0" y="0"/>
                  </a:moveTo>
                  <a:lnTo>
                    <a:pt x="4646234" y="0"/>
                  </a:lnTo>
                  <a:lnTo>
                    <a:pt x="4646234" y="3511901"/>
                  </a:lnTo>
                  <a:lnTo>
                    <a:pt x="0" y="3511901"/>
                  </a:lnTo>
                  <a:lnTo>
                    <a:pt x="0" y="0"/>
                  </a:lnTo>
                  <a:close/>
                </a:path>
              </a:pathLst>
            </a:custGeom>
            <a:ln w="7704">
              <a:solidFill>
                <a:srgbClr val="1560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" name="object 6" descr=""/>
          <p:cNvSpPr txBox="1"/>
          <p:nvPr/>
        </p:nvSpPr>
        <p:spPr>
          <a:xfrm>
            <a:off x="4916980" y="2641454"/>
            <a:ext cx="44462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0">
                <a:latin typeface="Arial"/>
                <a:cs typeface="Arial"/>
              </a:rPr>
              <a:t>[</a:t>
            </a:r>
            <a:r>
              <a:rPr dirty="0" sz="1000" spc="-20" b="1">
                <a:latin typeface="Arial"/>
                <a:cs typeface="Arial"/>
              </a:rPr>
              <a:t>mthomas@login01]</a:t>
            </a:r>
            <a:r>
              <a:rPr dirty="0" sz="1000" spc="229" b="1">
                <a:latin typeface="Arial"/>
                <a:cs typeface="Arial"/>
              </a:rPr>
              <a:t> </a:t>
            </a:r>
            <a:r>
              <a:rPr dirty="0" sz="1000" spc="75">
                <a:latin typeface="Arial"/>
                <a:cs typeface="Arial"/>
              </a:rPr>
              <a:t>mnist-</a:t>
            </a:r>
            <a:r>
              <a:rPr dirty="0" sz="1000" spc="90">
                <a:latin typeface="Arial"/>
                <a:cs typeface="Arial"/>
              </a:rPr>
              <a:t>pyth-</a:t>
            </a:r>
            <a:r>
              <a:rPr dirty="0" sz="1000" spc="85">
                <a:latin typeface="Arial"/>
                <a:cs typeface="Arial"/>
              </a:rPr>
              <a:t>version]$</a:t>
            </a:r>
            <a:r>
              <a:rPr dirty="0" sz="1000" spc="229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srun</a:t>
            </a:r>
            <a:r>
              <a:rPr dirty="0" sz="1000" spc="229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95">
                <a:latin typeface="Arial"/>
                <a:cs typeface="Arial"/>
              </a:rPr>
              <a:t>partition=gpu-</a:t>
            </a:r>
            <a:r>
              <a:rPr dirty="0" sz="1000" spc="-10">
                <a:latin typeface="Arial"/>
                <a:cs typeface="Arial"/>
              </a:rPr>
              <a:t>debug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916980" y="2793854"/>
            <a:ext cx="4514215" cy="623570"/>
          </a:xfrm>
          <a:prstGeom prst="rect">
            <a:avLst/>
          </a:prstGeom>
        </p:spPr>
        <p:txBody>
          <a:bodyPr wrap="square" lIns="0" tIns="27940" rIns="0" bIns="0" rtlCol="0" vert="horz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20"/>
              </a:spcBef>
            </a:pP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95">
                <a:latin typeface="Arial"/>
                <a:cs typeface="Arial"/>
              </a:rPr>
              <a:t>pty</a:t>
            </a:r>
            <a:r>
              <a:rPr dirty="0" sz="1000" spc="22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>
                <a:latin typeface="Arial"/>
                <a:cs typeface="Arial"/>
              </a:rPr>
              <a:t>account=use300</a:t>
            </a:r>
            <a:r>
              <a:rPr dirty="0" sz="1000" spc="22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70">
                <a:latin typeface="Arial"/>
                <a:cs typeface="Arial"/>
              </a:rPr>
              <a:t>ntasks-</a:t>
            </a:r>
            <a:r>
              <a:rPr dirty="0" sz="1000" spc="85">
                <a:latin typeface="Arial"/>
                <a:cs typeface="Arial"/>
              </a:rPr>
              <a:t>per-</a:t>
            </a:r>
            <a:r>
              <a:rPr dirty="0" sz="1000">
                <a:latin typeface="Arial"/>
                <a:cs typeface="Arial"/>
              </a:rPr>
              <a:t>node=10</a:t>
            </a:r>
            <a:r>
              <a:rPr dirty="0" sz="1000" spc="22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>
                <a:latin typeface="Arial"/>
                <a:cs typeface="Arial"/>
              </a:rPr>
              <a:t>nodes=1</a:t>
            </a:r>
            <a:r>
              <a:rPr dirty="0" sz="1000" spc="22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-114">
                <a:latin typeface="Arial"/>
                <a:cs typeface="Arial"/>
              </a:rPr>
              <a:t>mem=96G</a:t>
            </a:r>
            <a:r>
              <a:rPr dirty="0" sz="1000" spc="22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</a:t>
            </a:r>
            <a:r>
              <a:rPr dirty="0" sz="1000" spc="140">
                <a:latin typeface="Arial"/>
                <a:cs typeface="Arial"/>
              </a:rPr>
              <a:t>- </a:t>
            </a:r>
            <a:r>
              <a:rPr dirty="0" sz="1000">
                <a:latin typeface="Arial"/>
                <a:cs typeface="Arial"/>
              </a:rPr>
              <a:t>gpus=1</a:t>
            </a:r>
            <a:r>
              <a:rPr dirty="0" sz="1000" spc="28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</a:t>
            </a:r>
            <a:r>
              <a:rPr dirty="0" sz="1000" spc="270">
                <a:latin typeface="Arial"/>
                <a:cs typeface="Arial"/>
              </a:rPr>
              <a:t>t</a:t>
            </a:r>
            <a:r>
              <a:rPr dirty="0" sz="1000" spc="28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00:30:00</a:t>
            </a:r>
            <a:r>
              <a:rPr dirty="0" sz="1000" spc="28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50">
                <a:latin typeface="Arial"/>
                <a:cs typeface="Arial"/>
              </a:rPr>
              <a:t>wait=0</a:t>
            </a:r>
            <a:r>
              <a:rPr dirty="0" sz="1000" spc="285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>
                <a:latin typeface="Arial"/>
                <a:cs typeface="Arial"/>
              </a:rPr>
              <a:t>export=ALL</a:t>
            </a:r>
            <a:r>
              <a:rPr dirty="0" sz="1000" spc="280">
                <a:latin typeface="Arial"/>
                <a:cs typeface="Arial"/>
              </a:rPr>
              <a:t> </a:t>
            </a:r>
            <a:r>
              <a:rPr dirty="0" sz="1000" spc="70">
                <a:latin typeface="Arial"/>
                <a:cs typeface="Arial"/>
              </a:rPr>
              <a:t>/bin/bash</a:t>
            </a:r>
            <a:endParaRPr sz="1000">
              <a:latin typeface="Arial"/>
              <a:cs typeface="Arial"/>
            </a:endParaRPr>
          </a:p>
          <a:p>
            <a:pPr marL="12700" marR="1024890">
              <a:lnSpc>
                <a:spcPts val="1200"/>
              </a:lnSpc>
              <a:spcBef>
                <a:spcPts val="25"/>
              </a:spcBef>
            </a:pPr>
            <a:r>
              <a:rPr dirty="0" sz="1000" spc="90">
                <a:latin typeface="Arial"/>
                <a:cs typeface="Arial"/>
              </a:rPr>
              <a:t>srun:</a:t>
            </a:r>
            <a:r>
              <a:rPr dirty="0" sz="1000" spc="200">
                <a:latin typeface="Arial"/>
                <a:cs typeface="Arial"/>
              </a:rPr>
              <a:t> </a:t>
            </a:r>
            <a:r>
              <a:rPr dirty="0" sz="1000" spc="95">
                <a:latin typeface="Arial"/>
                <a:cs typeface="Arial"/>
              </a:rPr>
              <a:t>job</a:t>
            </a:r>
            <a:r>
              <a:rPr dirty="0" sz="1000" spc="204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37743618</a:t>
            </a:r>
            <a:r>
              <a:rPr dirty="0" sz="1000" spc="204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queued</a:t>
            </a:r>
            <a:r>
              <a:rPr dirty="0" sz="1000" spc="204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and</a:t>
            </a:r>
            <a:r>
              <a:rPr dirty="0" sz="1000" spc="204">
                <a:latin typeface="Arial"/>
                <a:cs typeface="Arial"/>
              </a:rPr>
              <a:t> </a:t>
            </a:r>
            <a:r>
              <a:rPr dirty="0" sz="1000" spc="90">
                <a:latin typeface="Arial"/>
                <a:cs typeface="Arial"/>
              </a:rPr>
              <a:t>waiting</a:t>
            </a:r>
            <a:r>
              <a:rPr dirty="0" sz="1000" spc="204">
                <a:latin typeface="Arial"/>
                <a:cs typeface="Arial"/>
              </a:rPr>
              <a:t> </a:t>
            </a:r>
            <a:r>
              <a:rPr dirty="0" sz="1000" spc="145">
                <a:latin typeface="Arial"/>
                <a:cs typeface="Arial"/>
              </a:rPr>
              <a:t>for</a:t>
            </a:r>
            <a:r>
              <a:rPr dirty="0" sz="1000" spc="20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resources </a:t>
            </a:r>
            <a:r>
              <a:rPr dirty="0" sz="1000" spc="90">
                <a:latin typeface="Arial"/>
                <a:cs typeface="Arial"/>
              </a:rPr>
              <a:t>srun:</a:t>
            </a:r>
            <a:r>
              <a:rPr dirty="0" sz="1000" spc="210">
                <a:latin typeface="Arial"/>
                <a:cs typeface="Arial"/>
              </a:rPr>
              <a:t> </a:t>
            </a:r>
            <a:r>
              <a:rPr dirty="0" sz="1000" spc="95">
                <a:latin typeface="Arial"/>
                <a:cs typeface="Arial"/>
              </a:rPr>
              <a:t>job</a:t>
            </a:r>
            <a:r>
              <a:rPr dirty="0" sz="1000" spc="2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37743618</a:t>
            </a:r>
            <a:r>
              <a:rPr dirty="0" sz="1000" spc="2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has</a:t>
            </a:r>
            <a:r>
              <a:rPr dirty="0" sz="1000" spc="21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been</a:t>
            </a:r>
            <a:r>
              <a:rPr dirty="0" sz="1000" spc="210">
                <a:latin typeface="Arial"/>
                <a:cs typeface="Arial"/>
              </a:rPr>
              <a:t> </a:t>
            </a:r>
            <a:r>
              <a:rPr dirty="0" sz="1000" spc="90">
                <a:latin typeface="Arial"/>
                <a:cs typeface="Arial"/>
              </a:rPr>
              <a:t>allocated</a:t>
            </a:r>
            <a:r>
              <a:rPr dirty="0" sz="1000" spc="21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resources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916980" y="3379070"/>
            <a:ext cx="376618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75" b="1">
                <a:latin typeface="Arial"/>
                <a:cs typeface="Arial"/>
              </a:rPr>
              <a:t>[mthomas@exp-</a:t>
            </a:r>
            <a:r>
              <a:rPr dirty="0" sz="1000" spc="85" b="1">
                <a:latin typeface="Arial"/>
                <a:cs typeface="Arial"/>
              </a:rPr>
              <a:t>7-</a:t>
            </a:r>
            <a:r>
              <a:rPr dirty="0" sz="1000" spc="55" b="1">
                <a:latin typeface="Arial"/>
                <a:cs typeface="Arial"/>
              </a:rPr>
              <a:t>59]</a:t>
            </a:r>
            <a:r>
              <a:rPr dirty="0" sz="1000" spc="370" b="1">
                <a:latin typeface="Arial"/>
                <a:cs typeface="Arial"/>
              </a:rPr>
              <a:t> </a:t>
            </a:r>
            <a:r>
              <a:rPr dirty="0" sz="1000" spc="75">
                <a:latin typeface="Arial"/>
                <a:cs typeface="Arial"/>
              </a:rPr>
              <a:t>mnist-</a:t>
            </a:r>
            <a:r>
              <a:rPr dirty="0" sz="1000" spc="90">
                <a:latin typeface="Arial"/>
                <a:cs typeface="Arial"/>
              </a:rPr>
              <a:t>pyth-</a:t>
            </a:r>
            <a:r>
              <a:rPr dirty="0" sz="1000" spc="70">
                <a:latin typeface="Arial"/>
                <a:cs typeface="Arial"/>
              </a:rPr>
              <a:t>version]$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110">
                <a:latin typeface="Arial"/>
                <a:cs typeface="Arial"/>
              </a:rPr>
              <a:t>/cm/local/apps/singularitypro/4.1/bin/singularity</a:t>
            </a:r>
            <a:r>
              <a:rPr dirty="0" sz="1000" spc="405">
                <a:latin typeface="Arial"/>
                <a:cs typeface="Arial"/>
              </a:rPr>
              <a:t> </a:t>
            </a:r>
            <a:r>
              <a:rPr dirty="0" sz="1000" spc="110">
                <a:latin typeface="Arial"/>
                <a:cs typeface="Arial"/>
              </a:rPr>
              <a:t>shell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916980" y="3671678"/>
            <a:ext cx="444627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85">
                <a:latin typeface="Arial"/>
                <a:cs typeface="Arial"/>
              </a:rPr>
              <a:t>/cm/shared/apps/containers/singularity/pytorch/pytorch-</a:t>
            </a:r>
            <a:r>
              <a:rPr dirty="0" sz="1000" spc="155">
                <a:latin typeface="Arial"/>
                <a:cs typeface="Arial"/>
              </a:rPr>
              <a:t>latest.sif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916980" y="3976478"/>
            <a:ext cx="4378325" cy="91566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150"/>
              </a:lnSpc>
              <a:spcBef>
                <a:spcPts val="100"/>
              </a:spcBef>
            </a:pPr>
            <a:r>
              <a:rPr dirty="0" sz="1000" spc="50" b="1">
                <a:latin typeface="Arial"/>
                <a:cs typeface="Arial"/>
              </a:rPr>
              <a:t>Singularity&gt;</a:t>
            </a:r>
            <a:r>
              <a:rPr dirty="0" sz="1000" spc="370" b="1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python3</a:t>
            </a:r>
            <a:r>
              <a:rPr dirty="0" sz="1000" spc="37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main.py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50"/>
              </a:lnSpc>
              <a:tabLst>
                <a:tab pos="488315" algn="l"/>
              </a:tabLst>
            </a:pPr>
            <a:r>
              <a:rPr dirty="0" sz="1000" spc="-10">
                <a:latin typeface="Arial"/>
                <a:cs typeface="Arial"/>
              </a:rPr>
              <a:t>ARGS:</a:t>
            </a:r>
            <a:r>
              <a:rPr dirty="0" sz="1000">
                <a:latin typeface="Arial"/>
                <a:cs typeface="Arial"/>
              </a:rPr>
              <a:t>	Namespace(batch_size=64,</a:t>
            </a:r>
            <a:r>
              <a:rPr dirty="0" sz="1000" spc="49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test_batch_size=1000,</a:t>
            </a:r>
            <a:r>
              <a:rPr dirty="0" sz="1000" spc="49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epochs=14,</a:t>
            </a:r>
            <a:endParaRPr sz="1000">
              <a:latin typeface="Arial"/>
              <a:cs typeface="Arial"/>
            </a:endParaRPr>
          </a:p>
          <a:p>
            <a:pPr marL="12700" marR="140970">
              <a:lnSpc>
                <a:spcPts val="1100"/>
              </a:lnSpc>
              <a:spcBef>
                <a:spcPts val="120"/>
              </a:spcBef>
            </a:pPr>
            <a:r>
              <a:rPr dirty="0" sz="1000" spc="130">
                <a:latin typeface="Arial"/>
                <a:cs typeface="Arial"/>
              </a:rPr>
              <a:t>lr=1.0,</a:t>
            </a:r>
            <a:r>
              <a:rPr dirty="0" sz="1000" spc="32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gamma=0.7,</a:t>
            </a:r>
            <a:r>
              <a:rPr dirty="0" sz="1000" spc="33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no_cuda=False,</a:t>
            </a:r>
            <a:r>
              <a:rPr dirty="0" sz="1000" spc="32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no_mps=False,</a:t>
            </a:r>
            <a:r>
              <a:rPr dirty="0" sz="1000" spc="330">
                <a:latin typeface="Arial"/>
                <a:cs typeface="Arial"/>
              </a:rPr>
              <a:t> </a:t>
            </a:r>
            <a:r>
              <a:rPr dirty="0" sz="1000" spc="45">
                <a:latin typeface="Arial"/>
                <a:cs typeface="Arial"/>
              </a:rPr>
              <a:t>dry_run=False, </a:t>
            </a:r>
            <a:r>
              <a:rPr dirty="0" sz="1000">
                <a:latin typeface="Arial"/>
                <a:cs typeface="Arial"/>
              </a:rPr>
              <a:t>seed=1,</a:t>
            </a:r>
            <a:r>
              <a:rPr dirty="0" sz="1000" spc="360">
                <a:latin typeface="Arial"/>
                <a:cs typeface="Arial"/>
              </a:rPr>
              <a:t> </a:t>
            </a:r>
            <a:r>
              <a:rPr dirty="0" sz="1000" spc="90">
                <a:latin typeface="Arial"/>
                <a:cs typeface="Arial"/>
              </a:rPr>
              <a:t>log_interval=10,</a:t>
            </a:r>
            <a:r>
              <a:rPr dirty="0" sz="1000" spc="36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save_model=False)</a:t>
            </a:r>
            <a:endParaRPr sz="1000">
              <a:latin typeface="Arial"/>
              <a:cs typeface="Arial"/>
            </a:endParaRPr>
          </a:p>
          <a:p>
            <a:pPr marL="12700" marR="1365250">
              <a:lnSpc>
                <a:spcPts val="1200"/>
              </a:lnSpc>
              <a:spcBef>
                <a:spcPts val="25"/>
              </a:spcBef>
            </a:pPr>
            <a:r>
              <a:rPr dirty="0" sz="1000" spc="75">
                <a:latin typeface="Arial"/>
                <a:cs typeface="Arial"/>
              </a:rPr>
              <a:t>Train</a:t>
            </a:r>
            <a:r>
              <a:rPr dirty="0" sz="1000" spc="27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Epoch:</a:t>
            </a:r>
            <a:r>
              <a:rPr dirty="0" sz="1000" spc="27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1</a:t>
            </a:r>
            <a:r>
              <a:rPr dirty="0" sz="1000" spc="275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[0/60000</a:t>
            </a:r>
            <a:r>
              <a:rPr dirty="0" sz="1000" spc="27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(0%)]</a:t>
            </a:r>
            <a:r>
              <a:rPr dirty="0" sz="1000" spc="270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Loss:</a:t>
            </a:r>
            <a:r>
              <a:rPr dirty="0" sz="1000" spc="27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2.299825 </a:t>
            </a:r>
            <a:r>
              <a:rPr dirty="0" sz="1000" spc="40">
                <a:latin typeface="Arial"/>
                <a:cs typeface="Arial"/>
              </a:rPr>
              <a:t>[SNIP]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1" name="object 11" descr=""/>
          <p:cNvGraphicFramePr>
            <a:graphicFrameLocks noGrp="1"/>
          </p:cNvGraphicFramePr>
          <p:nvPr/>
        </p:nvGraphicFramePr>
        <p:xfrm>
          <a:off x="4897930" y="4899720"/>
          <a:ext cx="3540125" cy="4191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5765"/>
                <a:gridCol w="476250"/>
                <a:gridCol w="204470"/>
                <a:gridCol w="884555"/>
                <a:gridCol w="476250"/>
                <a:gridCol w="408305"/>
                <a:gridCol w="610235"/>
              </a:tblGrid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65">
                          <a:latin typeface="Arial"/>
                          <a:cs typeface="Arial"/>
                        </a:rPr>
                        <a:t>Train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Epoch: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[58240/60000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(97%)]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45">
                          <a:latin typeface="Arial"/>
                          <a:cs typeface="Arial"/>
                        </a:rPr>
                        <a:t>Loss: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0.044036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65">
                          <a:latin typeface="Arial"/>
                          <a:cs typeface="Arial"/>
                        </a:rPr>
                        <a:t>Train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Epoch: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[58880/60000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(98%)]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45">
                          <a:latin typeface="Arial"/>
                          <a:cs typeface="Arial"/>
                        </a:rPr>
                        <a:t>Loss: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0.002974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  <a:tr h="133350"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</a:pPr>
                      <a:r>
                        <a:rPr dirty="0" sz="1000" spc="65">
                          <a:latin typeface="Arial"/>
                          <a:cs typeface="Arial"/>
                        </a:rPr>
                        <a:t>Train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Epoch: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14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[59520/60000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(99%)]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55"/>
                        </a:lnSpc>
                      </a:pPr>
                      <a:r>
                        <a:rPr dirty="0" sz="1000" spc="45">
                          <a:latin typeface="Arial"/>
                          <a:cs typeface="Arial"/>
                        </a:rPr>
                        <a:t>Loss: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ts val="95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0.001555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 descr=""/>
          <p:cNvSpPr txBox="1"/>
          <p:nvPr/>
        </p:nvSpPr>
        <p:spPr>
          <a:xfrm>
            <a:off x="4916980" y="5591918"/>
            <a:ext cx="397002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50">
                <a:latin typeface="Arial"/>
                <a:cs typeface="Arial"/>
              </a:rPr>
              <a:t>Test</a:t>
            </a:r>
            <a:r>
              <a:rPr dirty="0" sz="1000" spc="335">
                <a:latin typeface="Arial"/>
                <a:cs typeface="Arial"/>
              </a:rPr>
              <a:t> </a:t>
            </a:r>
            <a:r>
              <a:rPr dirty="0" sz="1000" spc="135">
                <a:latin typeface="Arial"/>
                <a:cs typeface="Arial"/>
              </a:rPr>
              <a:t>set:</a:t>
            </a:r>
            <a:r>
              <a:rPr dirty="0" sz="1000" spc="33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Average</a:t>
            </a:r>
            <a:r>
              <a:rPr dirty="0" sz="1000" spc="340">
                <a:latin typeface="Arial"/>
                <a:cs typeface="Arial"/>
              </a:rPr>
              <a:t> </a:t>
            </a:r>
            <a:r>
              <a:rPr dirty="0" sz="1000" spc="125">
                <a:latin typeface="Arial"/>
                <a:cs typeface="Arial"/>
              </a:rPr>
              <a:t>loss:</a:t>
            </a:r>
            <a:r>
              <a:rPr dirty="0" sz="1000" spc="335">
                <a:latin typeface="Arial"/>
                <a:cs typeface="Arial"/>
              </a:rPr>
              <a:t> </a:t>
            </a:r>
            <a:r>
              <a:rPr dirty="0" sz="1000" spc="60">
                <a:latin typeface="Arial"/>
                <a:cs typeface="Arial"/>
              </a:rPr>
              <a:t>0.0269,</a:t>
            </a:r>
            <a:r>
              <a:rPr dirty="0" sz="1000" spc="33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Accuracy:</a:t>
            </a:r>
            <a:r>
              <a:rPr dirty="0" sz="1000" spc="34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9920/10000</a:t>
            </a:r>
            <a:r>
              <a:rPr dirty="0" sz="1000" spc="33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(99%)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40" b="1">
                <a:latin typeface="Arial"/>
                <a:cs typeface="Arial"/>
              </a:rPr>
              <a:t>Singularity&gt;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382965" y="2628234"/>
            <a:ext cx="3771900" cy="2414905"/>
          </a:xfrm>
          <a:prstGeom prst="rect">
            <a:avLst/>
          </a:prstGeom>
          <a:ln w="7705">
            <a:solidFill>
              <a:srgbClr val="156082"/>
            </a:solidFill>
          </a:ln>
        </p:spPr>
        <p:txBody>
          <a:bodyPr wrap="square" lIns="0" tIns="102870" rIns="0" bIns="0" rtlCol="0" vert="horz">
            <a:spAutoFit/>
          </a:bodyPr>
          <a:lstStyle/>
          <a:p>
            <a:pPr marL="440690" indent="-274955">
              <a:lnSpc>
                <a:spcPct val="100000"/>
              </a:lnSpc>
              <a:spcBef>
                <a:spcPts val="810"/>
              </a:spcBef>
              <a:buClr>
                <a:srgbClr val="000000"/>
              </a:buClr>
              <a:buAutoNum type="arabicPeriod"/>
              <a:tabLst>
                <a:tab pos="440690" algn="l"/>
              </a:tabLst>
            </a:pPr>
            <a:r>
              <a:rPr dirty="0" sz="1500" spc="-30">
                <a:solidFill>
                  <a:srgbClr val="0E2841"/>
                </a:solidFill>
                <a:latin typeface="Arial"/>
                <a:cs typeface="Arial"/>
              </a:rPr>
              <a:t>Request</a:t>
            </a:r>
            <a:r>
              <a:rPr dirty="0" sz="1500" spc="-2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0E2841"/>
                </a:solidFill>
                <a:latin typeface="Arial"/>
                <a:cs typeface="Arial"/>
              </a:rPr>
              <a:t>interactive</a:t>
            </a:r>
            <a:r>
              <a:rPr dirty="0" sz="1500" spc="-3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0E2841"/>
                </a:solidFill>
                <a:latin typeface="Arial"/>
                <a:cs typeface="Arial"/>
              </a:rPr>
              <a:t>node</a:t>
            </a:r>
            <a:endParaRPr sz="1500">
              <a:latin typeface="Arial"/>
              <a:cs typeface="Arial"/>
            </a:endParaRPr>
          </a:p>
          <a:p>
            <a:pPr marL="440690" marR="751205" indent="-274955">
              <a:lnSpc>
                <a:spcPts val="1610"/>
              </a:lnSpc>
              <a:spcBef>
                <a:spcPts val="810"/>
              </a:spcBef>
              <a:buClr>
                <a:srgbClr val="000000"/>
              </a:buClr>
              <a:buAutoNum type="arabicPeriod"/>
              <a:tabLst>
                <a:tab pos="443230" algn="l"/>
              </a:tabLst>
            </a:pPr>
            <a:r>
              <a:rPr dirty="0" sz="1500" spc="-30">
                <a:solidFill>
                  <a:srgbClr val="0E2841"/>
                </a:solidFill>
                <a:latin typeface="Arial"/>
                <a:cs typeface="Arial"/>
              </a:rPr>
              <a:t>Launch</a:t>
            </a:r>
            <a:r>
              <a:rPr dirty="0" sz="1500" spc="-7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E2841"/>
                </a:solidFill>
                <a:latin typeface="Arial"/>
                <a:cs typeface="Arial"/>
              </a:rPr>
              <a:t>the</a:t>
            </a:r>
            <a:r>
              <a:rPr dirty="0" sz="1500" spc="-7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0E2841"/>
                </a:solidFill>
                <a:latin typeface="Arial"/>
                <a:cs typeface="Arial"/>
              </a:rPr>
              <a:t>PyTorch</a:t>
            </a:r>
            <a:r>
              <a:rPr dirty="0" sz="1500" spc="-6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0E2841"/>
                </a:solidFill>
                <a:latin typeface="Arial"/>
                <a:cs typeface="Arial"/>
              </a:rPr>
              <a:t>Singularity 	container.</a:t>
            </a:r>
            <a:endParaRPr sz="1500">
              <a:latin typeface="Arial"/>
              <a:cs typeface="Arial"/>
            </a:endParaRPr>
          </a:p>
          <a:p>
            <a:pPr marL="440690" marR="381000" indent="-274955">
              <a:lnSpc>
                <a:spcPts val="1510"/>
              </a:lnSpc>
              <a:spcBef>
                <a:spcPts val="870"/>
              </a:spcBef>
              <a:buClr>
                <a:srgbClr val="000000"/>
              </a:buClr>
              <a:buAutoNum type="arabicPeriod"/>
              <a:tabLst>
                <a:tab pos="443230" algn="l"/>
              </a:tabLst>
            </a:pPr>
            <a:r>
              <a:rPr dirty="0" sz="1500" spc="-20">
                <a:solidFill>
                  <a:srgbClr val="0E2841"/>
                </a:solidFill>
                <a:latin typeface="Arial"/>
                <a:cs typeface="Arial"/>
              </a:rPr>
              <a:t>Run</a:t>
            </a:r>
            <a:r>
              <a:rPr dirty="0" sz="1500" spc="-7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E2841"/>
                </a:solidFill>
                <a:latin typeface="Arial"/>
                <a:cs typeface="Arial"/>
              </a:rPr>
              <a:t>the</a:t>
            </a:r>
            <a:r>
              <a:rPr dirty="0" sz="1500" spc="-7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0E2841"/>
                </a:solidFill>
                <a:latin typeface="Arial"/>
                <a:cs typeface="Arial"/>
              </a:rPr>
              <a:t>MNIST</a:t>
            </a:r>
            <a:r>
              <a:rPr dirty="0" sz="1500" spc="-7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0E2841"/>
                </a:solidFill>
                <a:latin typeface="Arial"/>
                <a:cs typeface="Arial"/>
              </a:rPr>
              <a:t>application</a:t>
            </a:r>
            <a:r>
              <a:rPr dirty="0" sz="1500" spc="-7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0E2841"/>
                </a:solidFill>
                <a:latin typeface="Arial"/>
                <a:cs typeface="Arial"/>
              </a:rPr>
              <a:t>from</a:t>
            </a:r>
            <a:r>
              <a:rPr dirty="0" sz="1500" spc="-75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0E2841"/>
                </a:solidFill>
                <a:latin typeface="Arial"/>
                <a:cs typeface="Arial"/>
              </a:rPr>
              <a:t>the </a:t>
            </a:r>
            <a:r>
              <a:rPr dirty="0" sz="1500" spc="-25">
                <a:solidFill>
                  <a:srgbClr val="0E2841"/>
                </a:solidFill>
                <a:latin typeface="Arial"/>
                <a:cs typeface="Arial"/>
              </a:rPr>
              <a:t>	</a:t>
            </a:r>
            <a:r>
              <a:rPr dirty="0" sz="1500" spc="-35">
                <a:solidFill>
                  <a:srgbClr val="0E2841"/>
                </a:solidFill>
                <a:latin typeface="Arial"/>
                <a:cs typeface="Arial"/>
              </a:rPr>
              <a:t>command</a:t>
            </a:r>
            <a:r>
              <a:rPr dirty="0" sz="1500" spc="-60">
                <a:solidFill>
                  <a:srgbClr val="0E2841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0E2841"/>
                </a:solidFill>
                <a:latin typeface="Arial"/>
                <a:cs typeface="Arial"/>
              </a:rPr>
              <a:t>line.</a:t>
            </a:r>
            <a:endParaRPr sz="1500">
              <a:latin typeface="Arial"/>
              <a:cs typeface="Arial"/>
            </a:endParaRPr>
          </a:p>
          <a:p>
            <a:pPr marL="440690" marR="730250" indent="-274955">
              <a:lnSpc>
                <a:spcPts val="1610"/>
              </a:lnSpc>
              <a:spcBef>
                <a:spcPts val="810"/>
              </a:spcBef>
              <a:buAutoNum type="arabicPeriod"/>
              <a:tabLst>
                <a:tab pos="443230" algn="l"/>
              </a:tabLst>
            </a:pPr>
            <a:r>
              <a:rPr dirty="0" sz="1500" spc="-20">
                <a:latin typeface="Arial"/>
                <a:cs typeface="Arial"/>
              </a:rPr>
              <a:t>You</a:t>
            </a:r>
            <a:r>
              <a:rPr dirty="0" sz="1500" spc="-8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can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see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results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they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are </a:t>
            </a:r>
            <a:r>
              <a:rPr dirty="0" sz="1500" spc="-25">
                <a:latin typeface="Arial"/>
                <a:cs typeface="Arial"/>
              </a:rPr>
              <a:t>	</a:t>
            </a:r>
            <a:r>
              <a:rPr dirty="0" sz="1500" spc="-10">
                <a:latin typeface="Arial"/>
                <a:cs typeface="Arial"/>
              </a:rPr>
              <a:t>computed.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9268777" y="2473711"/>
            <a:ext cx="314960" cy="309245"/>
            <a:chOff x="9268777" y="2473711"/>
            <a:chExt cx="314960" cy="309245"/>
          </a:xfrm>
        </p:grpSpPr>
        <p:sp>
          <p:nvSpPr>
            <p:cNvPr id="15" name="object 15" descr=""/>
            <p:cNvSpPr/>
            <p:nvPr/>
          </p:nvSpPr>
          <p:spPr>
            <a:xfrm>
              <a:off x="9279255" y="2484188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146718" y="0"/>
                  </a:moveTo>
                  <a:lnTo>
                    <a:pt x="100343" y="7343"/>
                  </a:lnTo>
                  <a:lnTo>
                    <a:pt x="60068" y="27792"/>
                  </a:lnTo>
                  <a:lnTo>
                    <a:pt x="28308" y="58974"/>
                  </a:lnTo>
                  <a:lnTo>
                    <a:pt x="7479" y="98516"/>
                  </a:lnTo>
                  <a:lnTo>
                    <a:pt x="0" y="144045"/>
                  </a:lnTo>
                  <a:lnTo>
                    <a:pt x="7479" y="189575"/>
                  </a:lnTo>
                  <a:lnTo>
                    <a:pt x="28308" y="229117"/>
                  </a:lnTo>
                  <a:lnTo>
                    <a:pt x="60068" y="260299"/>
                  </a:lnTo>
                  <a:lnTo>
                    <a:pt x="100343" y="280748"/>
                  </a:lnTo>
                  <a:lnTo>
                    <a:pt x="146718" y="288091"/>
                  </a:lnTo>
                  <a:lnTo>
                    <a:pt x="193092" y="280748"/>
                  </a:lnTo>
                  <a:lnTo>
                    <a:pt x="233367" y="260299"/>
                  </a:lnTo>
                  <a:lnTo>
                    <a:pt x="265127" y="229117"/>
                  </a:lnTo>
                  <a:lnTo>
                    <a:pt x="285956" y="189575"/>
                  </a:lnTo>
                  <a:lnTo>
                    <a:pt x="293436" y="144045"/>
                  </a:lnTo>
                  <a:lnTo>
                    <a:pt x="285956" y="98516"/>
                  </a:lnTo>
                  <a:lnTo>
                    <a:pt x="265127" y="58974"/>
                  </a:lnTo>
                  <a:lnTo>
                    <a:pt x="233367" y="27792"/>
                  </a:lnTo>
                  <a:lnTo>
                    <a:pt x="193092" y="7343"/>
                  </a:lnTo>
                  <a:lnTo>
                    <a:pt x="14671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9279255" y="2484188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0" y="144045"/>
                  </a:moveTo>
                  <a:lnTo>
                    <a:pt x="7479" y="98516"/>
                  </a:lnTo>
                  <a:lnTo>
                    <a:pt x="28308" y="58974"/>
                  </a:lnTo>
                  <a:lnTo>
                    <a:pt x="60068" y="27792"/>
                  </a:lnTo>
                  <a:lnTo>
                    <a:pt x="100343" y="7343"/>
                  </a:lnTo>
                  <a:lnTo>
                    <a:pt x="146718" y="0"/>
                  </a:lnTo>
                  <a:lnTo>
                    <a:pt x="193092" y="7343"/>
                  </a:lnTo>
                  <a:lnTo>
                    <a:pt x="233367" y="27792"/>
                  </a:lnTo>
                  <a:lnTo>
                    <a:pt x="265128" y="58974"/>
                  </a:lnTo>
                  <a:lnTo>
                    <a:pt x="285956" y="98516"/>
                  </a:lnTo>
                  <a:lnTo>
                    <a:pt x="293436" y="144045"/>
                  </a:lnTo>
                  <a:lnTo>
                    <a:pt x="285956" y="189575"/>
                  </a:lnTo>
                  <a:lnTo>
                    <a:pt x="265128" y="229117"/>
                  </a:lnTo>
                  <a:lnTo>
                    <a:pt x="233367" y="260298"/>
                  </a:lnTo>
                  <a:lnTo>
                    <a:pt x="193092" y="280747"/>
                  </a:lnTo>
                  <a:lnTo>
                    <a:pt x="146718" y="288091"/>
                  </a:lnTo>
                  <a:lnTo>
                    <a:pt x="100343" y="280747"/>
                  </a:lnTo>
                  <a:lnTo>
                    <a:pt x="60068" y="260298"/>
                  </a:lnTo>
                  <a:lnTo>
                    <a:pt x="28308" y="229117"/>
                  </a:lnTo>
                  <a:lnTo>
                    <a:pt x="7479" y="189575"/>
                  </a:lnTo>
                  <a:lnTo>
                    <a:pt x="0" y="144045"/>
                  </a:lnTo>
                  <a:close/>
                </a:path>
              </a:pathLst>
            </a:custGeom>
            <a:ln w="205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 descr=""/>
          <p:cNvSpPr txBox="1"/>
          <p:nvPr/>
        </p:nvSpPr>
        <p:spPr>
          <a:xfrm>
            <a:off x="9373492" y="2531204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1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8" name="object 18" descr=""/>
          <p:cNvGrpSpPr/>
          <p:nvPr/>
        </p:nvGrpSpPr>
        <p:grpSpPr>
          <a:xfrm>
            <a:off x="8714422" y="3372266"/>
            <a:ext cx="314960" cy="309245"/>
            <a:chOff x="8714422" y="3372266"/>
            <a:chExt cx="314960" cy="309245"/>
          </a:xfrm>
        </p:grpSpPr>
        <p:sp>
          <p:nvSpPr>
            <p:cNvPr id="19" name="object 19" descr=""/>
            <p:cNvSpPr/>
            <p:nvPr/>
          </p:nvSpPr>
          <p:spPr>
            <a:xfrm>
              <a:off x="8724899" y="3382744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146718" y="0"/>
                  </a:moveTo>
                  <a:lnTo>
                    <a:pt x="100343" y="7343"/>
                  </a:lnTo>
                  <a:lnTo>
                    <a:pt x="60068" y="27792"/>
                  </a:lnTo>
                  <a:lnTo>
                    <a:pt x="28308" y="58974"/>
                  </a:lnTo>
                  <a:lnTo>
                    <a:pt x="7479" y="98516"/>
                  </a:lnTo>
                  <a:lnTo>
                    <a:pt x="0" y="144045"/>
                  </a:lnTo>
                  <a:lnTo>
                    <a:pt x="7479" y="189575"/>
                  </a:lnTo>
                  <a:lnTo>
                    <a:pt x="28308" y="229117"/>
                  </a:lnTo>
                  <a:lnTo>
                    <a:pt x="60068" y="260299"/>
                  </a:lnTo>
                  <a:lnTo>
                    <a:pt x="100343" y="280748"/>
                  </a:lnTo>
                  <a:lnTo>
                    <a:pt x="146718" y="288091"/>
                  </a:lnTo>
                  <a:lnTo>
                    <a:pt x="193092" y="280748"/>
                  </a:lnTo>
                  <a:lnTo>
                    <a:pt x="233367" y="260299"/>
                  </a:lnTo>
                  <a:lnTo>
                    <a:pt x="265127" y="229117"/>
                  </a:lnTo>
                  <a:lnTo>
                    <a:pt x="285956" y="189575"/>
                  </a:lnTo>
                  <a:lnTo>
                    <a:pt x="293436" y="144045"/>
                  </a:lnTo>
                  <a:lnTo>
                    <a:pt x="285956" y="98516"/>
                  </a:lnTo>
                  <a:lnTo>
                    <a:pt x="265127" y="58974"/>
                  </a:lnTo>
                  <a:lnTo>
                    <a:pt x="233367" y="27792"/>
                  </a:lnTo>
                  <a:lnTo>
                    <a:pt x="193092" y="7343"/>
                  </a:lnTo>
                  <a:lnTo>
                    <a:pt x="14671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8724899" y="3382744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0" y="144045"/>
                  </a:moveTo>
                  <a:lnTo>
                    <a:pt x="7479" y="98516"/>
                  </a:lnTo>
                  <a:lnTo>
                    <a:pt x="28308" y="58974"/>
                  </a:lnTo>
                  <a:lnTo>
                    <a:pt x="60068" y="27792"/>
                  </a:lnTo>
                  <a:lnTo>
                    <a:pt x="100343" y="7343"/>
                  </a:lnTo>
                  <a:lnTo>
                    <a:pt x="146718" y="0"/>
                  </a:lnTo>
                  <a:lnTo>
                    <a:pt x="193092" y="7343"/>
                  </a:lnTo>
                  <a:lnTo>
                    <a:pt x="233367" y="27792"/>
                  </a:lnTo>
                  <a:lnTo>
                    <a:pt x="265128" y="58974"/>
                  </a:lnTo>
                  <a:lnTo>
                    <a:pt x="285956" y="98516"/>
                  </a:lnTo>
                  <a:lnTo>
                    <a:pt x="293436" y="144045"/>
                  </a:lnTo>
                  <a:lnTo>
                    <a:pt x="285956" y="189575"/>
                  </a:lnTo>
                  <a:lnTo>
                    <a:pt x="265128" y="229117"/>
                  </a:lnTo>
                  <a:lnTo>
                    <a:pt x="233367" y="260298"/>
                  </a:lnTo>
                  <a:lnTo>
                    <a:pt x="193092" y="280747"/>
                  </a:lnTo>
                  <a:lnTo>
                    <a:pt x="146718" y="288091"/>
                  </a:lnTo>
                  <a:lnTo>
                    <a:pt x="100343" y="280747"/>
                  </a:lnTo>
                  <a:lnTo>
                    <a:pt x="60068" y="260298"/>
                  </a:lnTo>
                  <a:lnTo>
                    <a:pt x="28308" y="229117"/>
                  </a:lnTo>
                  <a:lnTo>
                    <a:pt x="7479" y="189575"/>
                  </a:lnTo>
                  <a:lnTo>
                    <a:pt x="0" y="144045"/>
                  </a:lnTo>
                  <a:close/>
                </a:path>
              </a:pathLst>
            </a:custGeom>
            <a:ln w="205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8819137" y="3430364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4627879" y="3807705"/>
            <a:ext cx="314960" cy="309245"/>
            <a:chOff x="4627879" y="3807705"/>
            <a:chExt cx="314960" cy="309245"/>
          </a:xfrm>
        </p:grpSpPr>
        <p:sp>
          <p:nvSpPr>
            <p:cNvPr id="23" name="object 23" descr=""/>
            <p:cNvSpPr/>
            <p:nvPr/>
          </p:nvSpPr>
          <p:spPr>
            <a:xfrm>
              <a:off x="4638357" y="3818182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146718" y="0"/>
                  </a:moveTo>
                  <a:lnTo>
                    <a:pt x="100343" y="7343"/>
                  </a:lnTo>
                  <a:lnTo>
                    <a:pt x="60068" y="27792"/>
                  </a:lnTo>
                  <a:lnTo>
                    <a:pt x="28308" y="58974"/>
                  </a:lnTo>
                  <a:lnTo>
                    <a:pt x="7479" y="98516"/>
                  </a:lnTo>
                  <a:lnTo>
                    <a:pt x="0" y="144045"/>
                  </a:lnTo>
                  <a:lnTo>
                    <a:pt x="7479" y="189575"/>
                  </a:lnTo>
                  <a:lnTo>
                    <a:pt x="28308" y="229117"/>
                  </a:lnTo>
                  <a:lnTo>
                    <a:pt x="60068" y="260299"/>
                  </a:lnTo>
                  <a:lnTo>
                    <a:pt x="100343" y="280748"/>
                  </a:lnTo>
                  <a:lnTo>
                    <a:pt x="146718" y="288091"/>
                  </a:lnTo>
                  <a:lnTo>
                    <a:pt x="193092" y="280748"/>
                  </a:lnTo>
                  <a:lnTo>
                    <a:pt x="233368" y="260299"/>
                  </a:lnTo>
                  <a:lnTo>
                    <a:pt x="265128" y="229117"/>
                  </a:lnTo>
                  <a:lnTo>
                    <a:pt x="285956" y="189575"/>
                  </a:lnTo>
                  <a:lnTo>
                    <a:pt x="293436" y="144045"/>
                  </a:lnTo>
                  <a:lnTo>
                    <a:pt x="285956" y="98516"/>
                  </a:lnTo>
                  <a:lnTo>
                    <a:pt x="265128" y="58974"/>
                  </a:lnTo>
                  <a:lnTo>
                    <a:pt x="233368" y="27792"/>
                  </a:lnTo>
                  <a:lnTo>
                    <a:pt x="193092" y="7343"/>
                  </a:lnTo>
                  <a:lnTo>
                    <a:pt x="146718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4638357" y="3818182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0" y="144045"/>
                  </a:moveTo>
                  <a:lnTo>
                    <a:pt x="7479" y="98516"/>
                  </a:lnTo>
                  <a:lnTo>
                    <a:pt x="28308" y="58974"/>
                  </a:lnTo>
                  <a:lnTo>
                    <a:pt x="60068" y="27792"/>
                  </a:lnTo>
                  <a:lnTo>
                    <a:pt x="100343" y="7343"/>
                  </a:lnTo>
                  <a:lnTo>
                    <a:pt x="146718" y="0"/>
                  </a:lnTo>
                  <a:lnTo>
                    <a:pt x="193092" y="7343"/>
                  </a:lnTo>
                  <a:lnTo>
                    <a:pt x="233367" y="27792"/>
                  </a:lnTo>
                  <a:lnTo>
                    <a:pt x="265128" y="58974"/>
                  </a:lnTo>
                  <a:lnTo>
                    <a:pt x="285956" y="98516"/>
                  </a:lnTo>
                  <a:lnTo>
                    <a:pt x="293436" y="144045"/>
                  </a:lnTo>
                  <a:lnTo>
                    <a:pt x="285956" y="189575"/>
                  </a:lnTo>
                  <a:lnTo>
                    <a:pt x="265128" y="229117"/>
                  </a:lnTo>
                  <a:lnTo>
                    <a:pt x="233367" y="260298"/>
                  </a:lnTo>
                  <a:lnTo>
                    <a:pt x="193092" y="280747"/>
                  </a:lnTo>
                  <a:lnTo>
                    <a:pt x="146718" y="288091"/>
                  </a:lnTo>
                  <a:lnTo>
                    <a:pt x="100343" y="280747"/>
                  </a:lnTo>
                  <a:lnTo>
                    <a:pt x="60068" y="260298"/>
                  </a:lnTo>
                  <a:lnTo>
                    <a:pt x="28308" y="229117"/>
                  </a:lnTo>
                  <a:lnTo>
                    <a:pt x="7479" y="189575"/>
                  </a:lnTo>
                  <a:lnTo>
                    <a:pt x="0" y="144045"/>
                  </a:lnTo>
                  <a:close/>
                </a:path>
              </a:pathLst>
            </a:custGeom>
            <a:ln w="205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5" name="object 25" descr=""/>
          <p:cNvSpPr txBox="1"/>
          <p:nvPr/>
        </p:nvSpPr>
        <p:spPr>
          <a:xfrm>
            <a:off x="4732595" y="3866228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3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26" name="object 26" descr=""/>
          <p:cNvGrpSpPr/>
          <p:nvPr/>
        </p:nvGrpSpPr>
        <p:grpSpPr>
          <a:xfrm>
            <a:off x="4581007" y="4735512"/>
            <a:ext cx="314325" cy="309245"/>
            <a:chOff x="4581007" y="4735512"/>
            <a:chExt cx="314325" cy="309245"/>
          </a:xfrm>
        </p:grpSpPr>
        <p:sp>
          <p:nvSpPr>
            <p:cNvPr id="27" name="object 27" descr=""/>
            <p:cNvSpPr/>
            <p:nvPr/>
          </p:nvSpPr>
          <p:spPr>
            <a:xfrm>
              <a:off x="4591279" y="4745784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146719" y="0"/>
                  </a:moveTo>
                  <a:lnTo>
                    <a:pt x="100344" y="7343"/>
                  </a:lnTo>
                  <a:lnTo>
                    <a:pt x="60068" y="27792"/>
                  </a:lnTo>
                  <a:lnTo>
                    <a:pt x="28308" y="58974"/>
                  </a:lnTo>
                  <a:lnTo>
                    <a:pt x="7479" y="98516"/>
                  </a:lnTo>
                  <a:lnTo>
                    <a:pt x="0" y="144045"/>
                  </a:lnTo>
                  <a:lnTo>
                    <a:pt x="7479" y="189575"/>
                  </a:lnTo>
                  <a:lnTo>
                    <a:pt x="28308" y="229117"/>
                  </a:lnTo>
                  <a:lnTo>
                    <a:pt x="60068" y="260299"/>
                  </a:lnTo>
                  <a:lnTo>
                    <a:pt x="100344" y="280748"/>
                  </a:lnTo>
                  <a:lnTo>
                    <a:pt x="146719" y="288091"/>
                  </a:lnTo>
                  <a:lnTo>
                    <a:pt x="193093" y="280748"/>
                  </a:lnTo>
                  <a:lnTo>
                    <a:pt x="233368" y="260299"/>
                  </a:lnTo>
                  <a:lnTo>
                    <a:pt x="265129" y="229117"/>
                  </a:lnTo>
                  <a:lnTo>
                    <a:pt x="285957" y="189575"/>
                  </a:lnTo>
                  <a:lnTo>
                    <a:pt x="293437" y="144045"/>
                  </a:lnTo>
                  <a:lnTo>
                    <a:pt x="285957" y="98516"/>
                  </a:lnTo>
                  <a:lnTo>
                    <a:pt x="265129" y="58974"/>
                  </a:lnTo>
                  <a:lnTo>
                    <a:pt x="233368" y="27792"/>
                  </a:lnTo>
                  <a:lnTo>
                    <a:pt x="193093" y="7343"/>
                  </a:lnTo>
                  <a:lnTo>
                    <a:pt x="146719" y="0"/>
                  </a:lnTo>
                  <a:close/>
                </a:path>
              </a:pathLst>
            </a:custGeom>
            <a:solidFill>
              <a:srgbClr val="E8E8E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4591279" y="4745784"/>
              <a:ext cx="294005" cy="288290"/>
            </a:xfrm>
            <a:custGeom>
              <a:avLst/>
              <a:gdLst/>
              <a:ahLst/>
              <a:cxnLst/>
              <a:rect l="l" t="t" r="r" b="b"/>
              <a:pathLst>
                <a:path w="294004" h="288289">
                  <a:moveTo>
                    <a:pt x="0" y="144045"/>
                  </a:moveTo>
                  <a:lnTo>
                    <a:pt x="7479" y="98516"/>
                  </a:lnTo>
                  <a:lnTo>
                    <a:pt x="28308" y="58974"/>
                  </a:lnTo>
                  <a:lnTo>
                    <a:pt x="60068" y="27792"/>
                  </a:lnTo>
                  <a:lnTo>
                    <a:pt x="100343" y="7343"/>
                  </a:lnTo>
                  <a:lnTo>
                    <a:pt x="146718" y="0"/>
                  </a:lnTo>
                  <a:lnTo>
                    <a:pt x="193092" y="7343"/>
                  </a:lnTo>
                  <a:lnTo>
                    <a:pt x="233367" y="27792"/>
                  </a:lnTo>
                  <a:lnTo>
                    <a:pt x="265128" y="58974"/>
                  </a:lnTo>
                  <a:lnTo>
                    <a:pt x="285956" y="98516"/>
                  </a:lnTo>
                  <a:lnTo>
                    <a:pt x="293436" y="144045"/>
                  </a:lnTo>
                  <a:lnTo>
                    <a:pt x="285956" y="189575"/>
                  </a:lnTo>
                  <a:lnTo>
                    <a:pt x="265128" y="229117"/>
                  </a:lnTo>
                  <a:lnTo>
                    <a:pt x="233367" y="260298"/>
                  </a:lnTo>
                  <a:lnTo>
                    <a:pt x="193092" y="280747"/>
                  </a:lnTo>
                  <a:lnTo>
                    <a:pt x="146718" y="288091"/>
                  </a:lnTo>
                  <a:lnTo>
                    <a:pt x="100343" y="280747"/>
                  </a:lnTo>
                  <a:lnTo>
                    <a:pt x="60068" y="260298"/>
                  </a:lnTo>
                  <a:lnTo>
                    <a:pt x="28308" y="229117"/>
                  </a:lnTo>
                  <a:lnTo>
                    <a:pt x="7479" y="189575"/>
                  </a:lnTo>
                  <a:lnTo>
                    <a:pt x="0" y="144045"/>
                  </a:lnTo>
                  <a:close/>
                </a:path>
              </a:pathLst>
            </a:custGeom>
            <a:ln w="20543">
              <a:solidFill>
                <a:srgbClr val="C00000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9" name="object 29" descr=""/>
          <p:cNvSpPr txBox="1"/>
          <p:nvPr/>
        </p:nvSpPr>
        <p:spPr>
          <a:xfrm>
            <a:off x="4685517" y="4795868"/>
            <a:ext cx="103505" cy="193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100" spc="-50"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28806" y="2077927"/>
            <a:ext cx="7546975" cy="4566285"/>
            <a:chOff x="328806" y="2077927"/>
            <a:chExt cx="7546975" cy="4566285"/>
          </a:xfrm>
        </p:grpSpPr>
        <p:sp>
          <p:nvSpPr>
            <p:cNvPr id="3" name="object 3" descr=""/>
            <p:cNvSpPr/>
            <p:nvPr/>
          </p:nvSpPr>
          <p:spPr>
            <a:xfrm>
              <a:off x="332933" y="2082054"/>
              <a:ext cx="7538720" cy="4558030"/>
            </a:xfrm>
            <a:custGeom>
              <a:avLst/>
              <a:gdLst/>
              <a:ahLst/>
              <a:cxnLst/>
              <a:rect l="l" t="t" r="r" b="b"/>
              <a:pathLst>
                <a:path w="7538720" h="4558030">
                  <a:moveTo>
                    <a:pt x="7538436" y="0"/>
                  </a:moveTo>
                  <a:lnTo>
                    <a:pt x="0" y="0"/>
                  </a:lnTo>
                  <a:lnTo>
                    <a:pt x="0" y="4557999"/>
                  </a:lnTo>
                  <a:lnTo>
                    <a:pt x="7538436" y="4557999"/>
                  </a:lnTo>
                  <a:lnTo>
                    <a:pt x="7538436" y="0"/>
                  </a:lnTo>
                  <a:close/>
                </a:path>
              </a:pathLst>
            </a:custGeom>
            <a:solidFill>
              <a:srgbClr val="D9F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332933" y="2082054"/>
              <a:ext cx="7538720" cy="4558030"/>
            </a:xfrm>
            <a:custGeom>
              <a:avLst/>
              <a:gdLst/>
              <a:ahLst/>
              <a:cxnLst/>
              <a:rect l="l" t="t" r="r" b="b"/>
              <a:pathLst>
                <a:path w="7538720" h="4558030">
                  <a:moveTo>
                    <a:pt x="0" y="0"/>
                  </a:moveTo>
                  <a:lnTo>
                    <a:pt x="7538435" y="0"/>
                  </a:lnTo>
                  <a:lnTo>
                    <a:pt x="7538435" y="4557999"/>
                  </a:lnTo>
                  <a:lnTo>
                    <a:pt x="0" y="4557999"/>
                  </a:lnTo>
                  <a:lnTo>
                    <a:pt x="0" y="0"/>
                  </a:lnTo>
                  <a:close/>
                </a:path>
              </a:pathLst>
            </a:custGeom>
            <a:ln w="7705">
              <a:solidFill>
                <a:srgbClr val="1560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394147" y="2095862"/>
            <a:ext cx="7168515" cy="4311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883025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[mthomas@login01]$</a:t>
            </a:r>
            <a:r>
              <a:rPr dirty="0" sz="1000" spc="420">
                <a:latin typeface="Arial"/>
                <a:cs typeface="Arial"/>
              </a:rPr>
              <a:t> </a:t>
            </a:r>
            <a:r>
              <a:rPr dirty="0" sz="1000" spc="95">
                <a:latin typeface="Arial"/>
                <a:cs typeface="Arial"/>
              </a:rPr>
              <a:t>cat</a:t>
            </a:r>
            <a:r>
              <a:rPr dirty="0" sz="1000" spc="425">
                <a:latin typeface="Arial"/>
                <a:cs typeface="Arial"/>
              </a:rPr>
              <a:t> </a:t>
            </a:r>
            <a:r>
              <a:rPr dirty="0" sz="1000" spc="85">
                <a:latin typeface="Arial"/>
                <a:cs typeface="Arial"/>
              </a:rPr>
              <a:t>run-</a:t>
            </a:r>
            <a:r>
              <a:rPr dirty="0" sz="1000" spc="80">
                <a:latin typeface="Arial"/>
                <a:cs typeface="Arial"/>
              </a:rPr>
              <a:t>pytorch-</a:t>
            </a:r>
            <a:r>
              <a:rPr dirty="0" sz="1000">
                <a:latin typeface="Arial"/>
                <a:cs typeface="Arial"/>
              </a:rPr>
              <a:t>gpu-</a:t>
            </a:r>
            <a:r>
              <a:rPr dirty="0" sz="1000" spc="-10">
                <a:latin typeface="Arial"/>
                <a:cs typeface="Arial"/>
              </a:rPr>
              <a:t>shared.sh </a:t>
            </a:r>
            <a:r>
              <a:rPr dirty="0" sz="1000" spc="105">
                <a:latin typeface="Arial"/>
                <a:cs typeface="Arial"/>
              </a:rPr>
              <a:t>#!/usr/bin/env</a:t>
            </a:r>
            <a:r>
              <a:rPr dirty="0" sz="1000" spc="265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bash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05"/>
              </a:lnSpc>
            </a:pP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48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114">
                <a:latin typeface="Arial"/>
                <a:cs typeface="Arial"/>
              </a:rPr>
              <a:t>job-</a:t>
            </a:r>
            <a:r>
              <a:rPr dirty="0" sz="1000">
                <a:latin typeface="Arial"/>
                <a:cs typeface="Arial"/>
              </a:rPr>
              <a:t>name=pytorch-gpu-</a:t>
            </a:r>
            <a:r>
              <a:rPr dirty="0" sz="1000" spc="-10">
                <a:latin typeface="Arial"/>
                <a:cs typeface="Arial"/>
              </a:rPr>
              <a:t>shared</a:t>
            </a:r>
            <a:endParaRPr sz="1000">
              <a:latin typeface="Arial"/>
              <a:cs typeface="Arial"/>
            </a:endParaRPr>
          </a:p>
          <a:p>
            <a:pPr marL="12700" marR="5107305">
              <a:lnSpc>
                <a:spcPct val="97300"/>
              </a:lnSpc>
              <a:spcBef>
                <a:spcPts val="30"/>
              </a:spcBef>
            </a:pPr>
            <a:r>
              <a:rPr dirty="0" sz="1000">
                <a:latin typeface="Arial"/>
                <a:cs typeface="Arial"/>
              </a:rPr>
              <a:t>####</a:t>
            </a:r>
            <a:r>
              <a:rPr dirty="0" sz="1000" spc="254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Change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account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below </a:t>
            </a: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11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-10">
                <a:latin typeface="Arial"/>
                <a:cs typeface="Arial"/>
              </a:rPr>
              <a:t>account=use300 </a:t>
            </a: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125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95">
                <a:latin typeface="Arial"/>
                <a:cs typeface="Arial"/>
              </a:rPr>
              <a:t>partition=gpu-</a:t>
            </a:r>
            <a:r>
              <a:rPr dirty="0" sz="1000" spc="-10">
                <a:latin typeface="Arial"/>
                <a:cs typeface="Arial"/>
              </a:rPr>
              <a:t>shared </a:t>
            </a: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11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-10">
                <a:latin typeface="Arial"/>
                <a:cs typeface="Arial"/>
              </a:rPr>
              <a:t>nodes=1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05"/>
              </a:lnSpc>
            </a:pP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135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70">
                <a:latin typeface="Arial"/>
                <a:cs typeface="Arial"/>
              </a:rPr>
              <a:t>ntasks-</a:t>
            </a:r>
            <a:r>
              <a:rPr dirty="0" sz="1000" spc="85">
                <a:latin typeface="Arial"/>
                <a:cs typeface="Arial"/>
              </a:rPr>
              <a:t>per-</a:t>
            </a:r>
            <a:r>
              <a:rPr dirty="0" sz="1000" spc="-10">
                <a:latin typeface="Arial"/>
                <a:cs typeface="Arial"/>
              </a:rPr>
              <a:t>node=1</a:t>
            </a:r>
            <a:endParaRPr sz="1000">
              <a:latin typeface="Arial"/>
              <a:cs typeface="Arial"/>
            </a:endParaRPr>
          </a:p>
          <a:p>
            <a:pPr marL="12700" marR="5379720">
              <a:lnSpc>
                <a:spcPct val="100000"/>
              </a:lnSpc>
            </a:pP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34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>
                <a:latin typeface="Arial"/>
                <a:cs typeface="Arial"/>
              </a:rPr>
              <a:t>cpus-</a:t>
            </a:r>
            <a:r>
              <a:rPr dirty="0" sz="1000" spc="85">
                <a:latin typeface="Arial"/>
                <a:cs typeface="Arial"/>
              </a:rPr>
              <a:t>per-</a:t>
            </a:r>
            <a:r>
              <a:rPr dirty="0" sz="1000" spc="-10">
                <a:latin typeface="Arial"/>
                <a:cs typeface="Arial"/>
              </a:rPr>
              <a:t>task=16 </a:t>
            </a: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11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-10">
                <a:latin typeface="Arial"/>
                <a:cs typeface="Arial"/>
              </a:rPr>
              <a:t>mem=90G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05"/>
              </a:lnSpc>
            </a:pP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11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-10">
                <a:latin typeface="Arial"/>
                <a:cs typeface="Arial"/>
              </a:rPr>
              <a:t>gpus=1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50"/>
              </a:lnSpc>
            </a:pP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11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35">
                <a:latin typeface="Arial"/>
                <a:cs typeface="Arial"/>
              </a:rPr>
              <a:t>time=00:30:00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50"/>
              </a:lnSpc>
            </a:pPr>
            <a:r>
              <a:rPr dirty="0" sz="1000" spc="-105">
                <a:latin typeface="Arial"/>
                <a:cs typeface="Arial"/>
              </a:rPr>
              <a:t>#SBATCH</a:t>
            </a:r>
            <a:r>
              <a:rPr dirty="0" sz="1000" spc="305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65">
                <a:latin typeface="Arial"/>
                <a:cs typeface="Arial"/>
              </a:rPr>
              <a:t>output=pytorch-</a:t>
            </a:r>
            <a:r>
              <a:rPr dirty="0" sz="1000">
                <a:latin typeface="Arial"/>
                <a:cs typeface="Arial"/>
              </a:rPr>
              <a:t>gpu-</a:t>
            </a:r>
            <a:r>
              <a:rPr dirty="0" sz="1000" spc="-10">
                <a:latin typeface="Arial"/>
                <a:cs typeface="Arial"/>
              </a:rPr>
              <a:t>shared.o%j.%N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000" spc="65">
                <a:latin typeface="Arial"/>
                <a:cs typeface="Arial"/>
              </a:rPr>
              <a:t>declare</a:t>
            </a:r>
            <a:r>
              <a:rPr dirty="0" sz="1000" spc="38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</a:t>
            </a:r>
            <a:r>
              <a:rPr dirty="0" sz="1000" spc="120">
                <a:latin typeface="Arial"/>
                <a:cs typeface="Arial"/>
              </a:rPr>
              <a:t>xr</a:t>
            </a:r>
            <a:r>
              <a:rPr dirty="0" sz="1000" spc="38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SINGULARITY_MODULE='singularitypro/3.11'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1000">
                <a:latin typeface="Arial"/>
                <a:cs typeface="Arial"/>
              </a:rPr>
              <a:t>module</a:t>
            </a:r>
            <a:r>
              <a:rPr dirty="0" sz="1000" spc="19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purge</a:t>
            </a:r>
            <a:endParaRPr sz="1000">
              <a:latin typeface="Arial"/>
              <a:cs typeface="Arial"/>
            </a:endParaRPr>
          </a:p>
          <a:p>
            <a:pPr marL="12700" marR="4767580">
              <a:lnSpc>
                <a:spcPts val="1100"/>
              </a:lnSpc>
              <a:spcBef>
                <a:spcPts val="120"/>
              </a:spcBef>
            </a:pPr>
            <a:r>
              <a:rPr dirty="0" sz="1000">
                <a:latin typeface="Arial"/>
                <a:cs typeface="Arial"/>
              </a:rPr>
              <a:t>module</a:t>
            </a:r>
            <a:r>
              <a:rPr dirty="0" sz="1000" spc="225">
                <a:latin typeface="Arial"/>
                <a:cs typeface="Arial"/>
              </a:rPr>
              <a:t> </a:t>
            </a:r>
            <a:r>
              <a:rPr dirty="0" sz="1000" spc="65">
                <a:latin typeface="Arial"/>
                <a:cs typeface="Arial"/>
              </a:rPr>
              <a:t>load</a:t>
            </a:r>
            <a:r>
              <a:rPr dirty="0" sz="1000" spc="225">
                <a:latin typeface="Arial"/>
                <a:cs typeface="Arial"/>
              </a:rPr>
              <a:t> </a:t>
            </a:r>
            <a:r>
              <a:rPr dirty="0" sz="1000" spc="-55">
                <a:latin typeface="Arial"/>
                <a:cs typeface="Arial"/>
              </a:rPr>
              <a:t>"${SINGULARITY_MODULE}" </a:t>
            </a:r>
            <a:r>
              <a:rPr dirty="0" sz="1000">
                <a:latin typeface="Arial"/>
                <a:cs typeface="Arial"/>
              </a:rPr>
              <a:t>module</a:t>
            </a:r>
            <a:r>
              <a:rPr dirty="0" sz="1000" spc="195">
                <a:latin typeface="Arial"/>
                <a:cs typeface="Arial"/>
              </a:rPr>
              <a:t> </a:t>
            </a:r>
            <a:r>
              <a:rPr dirty="0" sz="1000" spc="204">
                <a:latin typeface="Arial"/>
                <a:cs typeface="Arial"/>
              </a:rPr>
              <a:t>list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5"/>
              </a:lnSpc>
            </a:pPr>
            <a:r>
              <a:rPr dirty="0" sz="1000" spc="65">
                <a:latin typeface="Arial"/>
                <a:cs typeface="Arial"/>
              </a:rPr>
              <a:t>#printenv</a:t>
            </a:r>
            <a:endParaRPr sz="1000">
              <a:latin typeface="Arial"/>
              <a:cs typeface="Arial"/>
            </a:endParaRPr>
          </a:p>
          <a:p>
            <a:pPr marL="12700" marR="2999105">
              <a:lnSpc>
                <a:spcPct val="100000"/>
              </a:lnSpc>
              <a:spcBef>
                <a:spcPts val="1105"/>
              </a:spcBef>
            </a:pPr>
            <a:r>
              <a:rPr dirty="0" sz="1000">
                <a:latin typeface="Arial"/>
                <a:cs typeface="Arial"/>
              </a:rPr>
              <a:t>####</a:t>
            </a:r>
            <a:r>
              <a:rPr dirty="0" sz="1000" spc="240">
                <a:latin typeface="Arial"/>
                <a:cs typeface="Arial"/>
              </a:rPr>
              <a:t> </a:t>
            </a:r>
            <a:r>
              <a:rPr dirty="0" sz="1000" spc="-125">
                <a:latin typeface="Arial"/>
                <a:cs typeface="Arial"/>
              </a:rPr>
              <a:t>We</a:t>
            </a:r>
            <a:r>
              <a:rPr dirty="0" sz="1000" spc="240">
                <a:latin typeface="Arial"/>
                <a:cs typeface="Arial"/>
              </a:rPr>
              <a:t> </a:t>
            </a:r>
            <a:r>
              <a:rPr dirty="0" sz="1000" spc="185">
                <a:latin typeface="Arial"/>
                <a:cs typeface="Arial"/>
              </a:rPr>
              <a:t>will</a:t>
            </a:r>
            <a:r>
              <a:rPr dirty="0" sz="1000" spc="245">
                <a:latin typeface="Arial"/>
                <a:cs typeface="Arial"/>
              </a:rPr>
              <a:t> </a:t>
            </a:r>
            <a:r>
              <a:rPr dirty="0" sz="1000" spc="55">
                <a:latin typeface="Arial"/>
                <a:cs typeface="Arial"/>
              </a:rPr>
              <a:t>run</a:t>
            </a:r>
            <a:r>
              <a:rPr dirty="0" sz="1000" spc="24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from</a:t>
            </a:r>
            <a:r>
              <a:rPr dirty="0" sz="1000" spc="245">
                <a:latin typeface="Arial"/>
                <a:cs typeface="Arial"/>
              </a:rPr>
              <a:t> </a:t>
            </a:r>
            <a:r>
              <a:rPr dirty="0" sz="1000" spc="75">
                <a:latin typeface="Arial"/>
                <a:cs typeface="Arial"/>
              </a:rPr>
              <a:t>the</a:t>
            </a:r>
            <a:r>
              <a:rPr dirty="0" sz="1000" spc="240">
                <a:latin typeface="Arial"/>
                <a:cs typeface="Arial"/>
              </a:rPr>
              <a:t> </a:t>
            </a:r>
            <a:r>
              <a:rPr dirty="0" sz="1000" spc="70">
                <a:latin typeface="Arial"/>
                <a:cs typeface="Arial"/>
              </a:rPr>
              <a:t>scratch</a:t>
            </a:r>
            <a:r>
              <a:rPr dirty="0" sz="1000" spc="245">
                <a:latin typeface="Arial"/>
                <a:cs typeface="Arial"/>
              </a:rPr>
              <a:t> </a:t>
            </a:r>
            <a:r>
              <a:rPr dirty="0" sz="1000" spc="105">
                <a:latin typeface="Arial"/>
                <a:cs typeface="Arial"/>
              </a:rPr>
              <a:t>directory</a:t>
            </a:r>
            <a:r>
              <a:rPr dirty="0" sz="1000" spc="240">
                <a:latin typeface="Arial"/>
                <a:cs typeface="Arial"/>
              </a:rPr>
              <a:t> </a:t>
            </a:r>
            <a:r>
              <a:rPr dirty="0" sz="1000" spc="125">
                <a:latin typeface="Arial"/>
                <a:cs typeface="Arial"/>
              </a:rPr>
              <a:t>local</a:t>
            </a:r>
            <a:r>
              <a:rPr dirty="0" sz="1000" spc="240">
                <a:latin typeface="Arial"/>
                <a:cs typeface="Arial"/>
              </a:rPr>
              <a:t> </a:t>
            </a:r>
            <a:r>
              <a:rPr dirty="0" sz="1000" spc="125">
                <a:latin typeface="Arial"/>
                <a:cs typeface="Arial"/>
              </a:rPr>
              <a:t>to</a:t>
            </a:r>
            <a:r>
              <a:rPr dirty="0" sz="1000" spc="245">
                <a:latin typeface="Arial"/>
                <a:cs typeface="Arial"/>
              </a:rPr>
              <a:t> </a:t>
            </a:r>
            <a:r>
              <a:rPr dirty="0" sz="1000" spc="75">
                <a:latin typeface="Arial"/>
                <a:cs typeface="Arial"/>
              </a:rPr>
              <a:t>the</a:t>
            </a:r>
            <a:r>
              <a:rPr dirty="0" sz="1000" spc="240">
                <a:latin typeface="Arial"/>
                <a:cs typeface="Arial"/>
              </a:rPr>
              <a:t> </a:t>
            </a:r>
            <a:r>
              <a:rPr dirty="0" sz="1000" spc="-20">
                <a:latin typeface="Arial"/>
                <a:cs typeface="Arial"/>
              </a:rPr>
              <a:t>node </a:t>
            </a:r>
            <a:r>
              <a:rPr dirty="0" sz="1000">
                <a:latin typeface="Arial"/>
                <a:cs typeface="Arial"/>
              </a:rPr>
              <a:t>cd</a:t>
            </a:r>
            <a:r>
              <a:rPr dirty="0" sz="1000" spc="26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/scratch/$USER/job_$SLURM_JOBID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dirty="0" sz="1000" spc="60">
                <a:latin typeface="Arial"/>
                <a:cs typeface="Arial"/>
              </a:rPr>
              <a:t>time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</a:t>
            </a:r>
            <a:r>
              <a:rPr dirty="0" sz="1000">
                <a:latin typeface="Arial"/>
                <a:cs typeface="Arial"/>
              </a:rPr>
              <a:t>p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125">
                <a:latin typeface="Arial"/>
                <a:cs typeface="Arial"/>
              </a:rPr>
              <a:t>singularity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exec</a:t>
            </a:r>
            <a:r>
              <a:rPr dirty="0" sz="1000" spc="265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65">
                <a:latin typeface="Arial"/>
                <a:cs typeface="Arial"/>
              </a:rPr>
              <a:t>bind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75">
                <a:latin typeface="Arial"/>
                <a:cs typeface="Arial"/>
              </a:rPr>
              <a:t>/expanse,/scratch</a:t>
            </a:r>
            <a:r>
              <a:rPr dirty="0" sz="1000" spc="260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--</a:t>
            </a:r>
            <a:r>
              <a:rPr dirty="0" sz="1000" spc="-25">
                <a:latin typeface="Arial"/>
                <a:cs typeface="Arial"/>
              </a:rPr>
              <a:t>nv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00"/>
              </a:lnSpc>
              <a:spcBef>
                <a:spcPts val="120"/>
              </a:spcBef>
            </a:pPr>
            <a:r>
              <a:rPr dirty="0" sz="1000" spc="85">
                <a:latin typeface="Arial"/>
                <a:cs typeface="Arial"/>
              </a:rPr>
              <a:t>/cm/shared/apps/containers/singularity/pytorch/pytorch_2.2.1-</a:t>
            </a:r>
            <a:r>
              <a:rPr dirty="0" sz="1000">
                <a:latin typeface="Arial"/>
                <a:cs typeface="Arial"/>
              </a:rPr>
              <a:t>openmpi-</a:t>
            </a:r>
            <a:r>
              <a:rPr dirty="0" sz="1000" spc="105">
                <a:latin typeface="Arial"/>
                <a:cs typeface="Arial"/>
              </a:rPr>
              <a:t>4.1.6-</a:t>
            </a:r>
            <a:r>
              <a:rPr dirty="0" sz="1000">
                <a:latin typeface="Arial"/>
                <a:cs typeface="Arial"/>
              </a:rPr>
              <a:t>mofed-</a:t>
            </a:r>
            <a:r>
              <a:rPr dirty="0" sz="1000" spc="100">
                <a:latin typeface="Arial"/>
                <a:cs typeface="Arial"/>
              </a:rPr>
              <a:t>5.8-</a:t>
            </a:r>
            <a:r>
              <a:rPr dirty="0" sz="1000" spc="110">
                <a:latin typeface="Arial"/>
                <a:cs typeface="Arial"/>
              </a:rPr>
              <a:t>2.0.3.0-</a:t>
            </a:r>
            <a:r>
              <a:rPr dirty="0" sz="1000">
                <a:latin typeface="Arial"/>
                <a:cs typeface="Arial"/>
              </a:rPr>
              <a:t>cuda-</a:t>
            </a:r>
            <a:r>
              <a:rPr dirty="0" sz="1000" spc="80">
                <a:latin typeface="Arial"/>
                <a:cs typeface="Arial"/>
              </a:rPr>
              <a:t>12.1.1- </a:t>
            </a:r>
            <a:r>
              <a:rPr dirty="0" sz="1000" spc="50">
                <a:latin typeface="Arial"/>
                <a:cs typeface="Arial"/>
              </a:rPr>
              <a:t>ubuntu-</a:t>
            </a:r>
            <a:r>
              <a:rPr dirty="0" sz="1000" spc="75">
                <a:latin typeface="Arial"/>
                <a:cs typeface="Arial"/>
              </a:rPr>
              <a:t>22.04.4-</a:t>
            </a:r>
            <a:r>
              <a:rPr dirty="0" sz="1000">
                <a:latin typeface="Arial"/>
                <a:cs typeface="Arial"/>
              </a:rPr>
              <a:t>x86_64-</a:t>
            </a:r>
            <a:r>
              <a:rPr dirty="0" sz="1000" spc="60">
                <a:latin typeface="Arial"/>
                <a:cs typeface="Arial"/>
              </a:rPr>
              <a:t>20240412.sif</a:t>
            </a:r>
            <a:r>
              <a:rPr dirty="0" sz="1000" spc="45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python3</a:t>
            </a:r>
            <a:r>
              <a:rPr dirty="0" sz="1000" spc="45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$SLURM_SUBMIT_DIR/main.py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dirty="0" sz="1000">
                <a:latin typeface="Arial"/>
                <a:cs typeface="Arial"/>
              </a:rPr>
              <a:t>####</a:t>
            </a:r>
            <a:r>
              <a:rPr dirty="0" sz="1000" spc="229">
                <a:latin typeface="Arial"/>
                <a:cs typeface="Arial"/>
              </a:rPr>
              <a:t> </a:t>
            </a:r>
            <a:r>
              <a:rPr dirty="0" sz="1000" spc="145">
                <a:latin typeface="Arial"/>
                <a:cs typeface="Arial"/>
              </a:rPr>
              <a:t>List</a:t>
            </a:r>
            <a:r>
              <a:rPr dirty="0" sz="1000" spc="229">
                <a:latin typeface="Arial"/>
                <a:cs typeface="Arial"/>
              </a:rPr>
              <a:t> </a:t>
            </a:r>
            <a:r>
              <a:rPr dirty="0" sz="1000" spc="70">
                <a:latin typeface="Arial"/>
                <a:cs typeface="Arial"/>
              </a:rPr>
              <a:t>scratch</a:t>
            </a:r>
            <a:r>
              <a:rPr dirty="0" sz="1000" spc="229">
                <a:latin typeface="Arial"/>
                <a:cs typeface="Arial"/>
              </a:rPr>
              <a:t> </a:t>
            </a:r>
            <a:r>
              <a:rPr dirty="0" sz="1000" spc="95">
                <a:latin typeface="Arial"/>
                <a:cs typeface="Arial"/>
              </a:rPr>
              <a:t>directory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1000" spc="175">
                <a:latin typeface="Arial"/>
                <a:cs typeface="Arial"/>
              </a:rPr>
              <a:t>ls</a:t>
            </a:r>
            <a:r>
              <a:rPr dirty="0" sz="1000" spc="24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/scratch/$USER/job_$SLURM_JOBID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5029200" y="2012264"/>
            <a:ext cx="4893945" cy="443230"/>
          </a:xfrm>
          <a:custGeom>
            <a:avLst/>
            <a:gdLst/>
            <a:ahLst/>
            <a:cxnLst/>
            <a:rect l="l" t="t" r="r" b="b"/>
            <a:pathLst>
              <a:path w="4893945" h="443230">
                <a:moveTo>
                  <a:pt x="4893678" y="0"/>
                </a:moveTo>
                <a:lnTo>
                  <a:pt x="0" y="0"/>
                </a:lnTo>
                <a:lnTo>
                  <a:pt x="0" y="443221"/>
                </a:lnTo>
                <a:lnTo>
                  <a:pt x="4893678" y="443221"/>
                </a:lnTo>
                <a:lnTo>
                  <a:pt x="489367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90401" y="2044917"/>
            <a:ext cx="431419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Running</a:t>
            </a:r>
            <a:r>
              <a:rPr dirty="0" sz="2000" spc="-5"/>
              <a:t> </a:t>
            </a:r>
            <a:r>
              <a:rPr dirty="0" sz="2000"/>
              <a:t>Jobs</a:t>
            </a:r>
            <a:r>
              <a:rPr dirty="0" sz="2000" spc="5"/>
              <a:t> </a:t>
            </a:r>
            <a:r>
              <a:rPr dirty="0" sz="2000"/>
              <a:t>Using</a:t>
            </a:r>
            <a:r>
              <a:rPr dirty="0" sz="2000" spc="-5"/>
              <a:t> </a:t>
            </a:r>
            <a:r>
              <a:rPr dirty="0" sz="2000"/>
              <a:t>the Batch</a:t>
            </a:r>
            <a:r>
              <a:rPr dirty="0" sz="2000" spc="-10"/>
              <a:t> Queue</a:t>
            </a:r>
            <a:endParaRPr sz="2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5025072" y="2117664"/>
            <a:ext cx="4935855" cy="233045"/>
            <a:chOff x="5025072" y="2117664"/>
            <a:chExt cx="4935855" cy="233045"/>
          </a:xfrm>
        </p:grpSpPr>
        <p:sp>
          <p:nvSpPr>
            <p:cNvPr id="3" name="object 3" descr=""/>
            <p:cNvSpPr/>
            <p:nvPr/>
          </p:nvSpPr>
          <p:spPr>
            <a:xfrm>
              <a:off x="5400046" y="2121792"/>
              <a:ext cx="4556760" cy="224790"/>
            </a:xfrm>
            <a:custGeom>
              <a:avLst/>
              <a:gdLst/>
              <a:ahLst/>
              <a:cxnLst/>
              <a:rect l="l" t="t" r="r" b="b"/>
              <a:pathLst>
                <a:path w="4556759" h="224789">
                  <a:moveTo>
                    <a:pt x="0" y="224163"/>
                  </a:moveTo>
                  <a:lnTo>
                    <a:pt x="4556753" y="224163"/>
                  </a:lnTo>
                  <a:lnTo>
                    <a:pt x="4556753" y="0"/>
                  </a:lnTo>
                  <a:lnTo>
                    <a:pt x="0" y="0"/>
                  </a:lnTo>
                  <a:lnTo>
                    <a:pt x="0" y="224163"/>
                  </a:lnTo>
                  <a:close/>
                </a:path>
              </a:pathLst>
            </a:custGeom>
            <a:solidFill>
              <a:srgbClr val="D9F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5029200" y="2121792"/>
              <a:ext cx="4927600" cy="224790"/>
            </a:xfrm>
            <a:custGeom>
              <a:avLst/>
              <a:gdLst/>
              <a:ahLst/>
              <a:cxnLst/>
              <a:rect l="l" t="t" r="r" b="b"/>
              <a:pathLst>
                <a:path w="4927600" h="224789">
                  <a:moveTo>
                    <a:pt x="4927600" y="224164"/>
                  </a:moveTo>
                  <a:lnTo>
                    <a:pt x="0" y="224164"/>
                  </a:lnTo>
                  <a:lnTo>
                    <a:pt x="0" y="0"/>
                  </a:lnTo>
                  <a:lnTo>
                    <a:pt x="4927600" y="0"/>
                  </a:lnTo>
                </a:path>
              </a:pathLst>
            </a:custGeom>
            <a:ln w="7708">
              <a:solidFill>
                <a:srgbClr val="1560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5103114" y="2180904"/>
            <a:ext cx="272415" cy="127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944"/>
              </a:lnSpc>
            </a:pPr>
            <a:r>
              <a:rPr dirty="0" sz="1000" spc="-20">
                <a:latin typeface="Arial"/>
                <a:cs typeface="Arial"/>
              </a:rPr>
              <a:t>[mth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62447" y="2135486"/>
            <a:ext cx="4594860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omas@login01]$</a:t>
            </a:r>
            <a:r>
              <a:rPr dirty="0" sz="1000" spc="250">
                <a:latin typeface="Arial"/>
                <a:cs typeface="Arial"/>
              </a:rPr>
              <a:t> </a:t>
            </a:r>
            <a:r>
              <a:rPr dirty="0" sz="1000" spc="95">
                <a:latin typeface="Arial"/>
                <a:cs typeface="Arial"/>
              </a:rPr>
              <a:t>cat</a:t>
            </a:r>
            <a:r>
              <a:rPr dirty="0" sz="1000" spc="250">
                <a:latin typeface="Arial"/>
                <a:cs typeface="Arial"/>
              </a:rPr>
              <a:t> </a:t>
            </a:r>
            <a:r>
              <a:rPr dirty="0" sz="1000" spc="85">
                <a:latin typeface="Arial"/>
                <a:cs typeface="Arial"/>
              </a:rPr>
              <a:t>run-</a:t>
            </a:r>
            <a:r>
              <a:rPr dirty="0" sz="1000" spc="65">
                <a:latin typeface="Arial"/>
                <a:cs typeface="Arial"/>
              </a:rPr>
              <a:t>pytorc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06367" y="2012264"/>
            <a:ext cx="4893945" cy="443230"/>
          </a:xfrm>
          <a:custGeom>
            <a:avLst/>
            <a:gdLst/>
            <a:ahLst/>
            <a:cxnLst/>
            <a:rect l="l" t="t" r="r" b="b"/>
            <a:pathLst>
              <a:path w="4893945" h="443230">
                <a:moveTo>
                  <a:pt x="4893679" y="0"/>
                </a:moveTo>
                <a:lnTo>
                  <a:pt x="0" y="0"/>
                </a:lnTo>
                <a:lnTo>
                  <a:pt x="0" y="443221"/>
                </a:lnTo>
                <a:lnTo>
                  <a:pt x="4893679" y="443221"/>
                </a:lnTo>
                <a:lnTo>
                  <a:pt x="489367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567569" y="2044917"/>
            <a:ext cx="4314190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/>
              <a:t>Running</a:t>
            </a:r>
            <a:r>
              <a:rPr dirty="0" sz="2000" spc="-5"/>
              <a:t> </a:t>
            </a:r>
            <a:r>
              <a:rPr dirty="0" sz="2000"/>
              <a:t>Jobs</a:t>
            </a:r>
            <a:r>
              <a:rPr dirty="0" sz="2000" spc="5"/>
              <a:t> </a:t>
            </a:r>
            <a:r>
              <a:rPr dirty="0" sz="2000"/>
              <a:t>Using</a:t>
            </a:r>
            <a:r>
              <a:rPr dirty="0" sz="2000" spc="-5"/>
              <a:t> </a:t>
            </a:r>
            <a:r>
              <a:rPr dirty="0" sz="2000"/>
              <a:t>the Batch</a:t>
            </a:r>
            <a:r>
              <a:rPr dirty="0" sz="2000" spc="-10"/>
              <a:t> Queue</a:t>
            </a:r>
            <a:endParaRPr sz="2000"/>
          </a:p>
        </p:txBody>
      </p:sp>
      <p:grpSp>
        <p:nvGrpSpPr>
          <p:cNvPr id="9" name="object 9" descr=""/>
          <p:cNvGrpSpPr/>
          <p:nvPr/>
        </p:nvGrpSpPr>
        <p:grpSpPr>
          <a:xfrm>
            <a:off x="397560" y="2786818"/>
            <a:ext cx="6175375" cy="2797810"/>
            <a:chOff x="397560" y="2786818"/>
            <a:chExt cx="6175375" cy="2797810"/>
          </a:xfrm>
        </p:grpSpPr>
        <p:sp>
          <p:nvSpPr>
            <p:cNvPr id="10" name="object 10" descr=""/>
            <p:cNvSpPr/>
            <p:nvPr/>
          </p:nvSpPr>
          <p:spPr>
            <a:xfrm>
              <a:off x="401414" y="2790671"/>
              <a:ext cx="6167755" cy="2790190"/>
            </a:xfrm>
            <a:custGeom>
              <a:avLst/>
              <a:gdLst/>
              <a:ahLst/>
              <a:cxnLst/>
              <a:rect l="l" t="t" r="r" b="b"/>
              <a:pathLst>
                <a:path w="6167755" h="2790190">
                  <a:moveTo>
                    <a:pt x="6167660" y="0"/>
                  </a:moveTo>
                  <a:lnTo>
                    <a:pt x="0" y="0"/>
                  </a:lnTo>
                  <a:lnTo>
                    <a:pt x="0" y="2789595"/>
                  </a:lnTo>
                  <a:lnTo>
                    <a:pt x="6167660" y="2789595"/>
                  </a:lnTo>
                  <a:lnTo>
                    <a:pt x="6167660" y="0"/>
                  </a:lnTo>
                  <a:close/>
                </a:path>
              </a:pathLst>
            </a:custGeom>
            <a:solidFill>
              <a:srgbClr val="D9F2D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01414" y="2790671"/>
              <a:ext cx="6167755" cy="2790190"/>
            </a:xfrm>
            <a:custGeom>
              <a:avLst/>
              <a:gdLst/>
              <a:ahLst/>
              <a:cxnLst/>
              <a:rect l="l" t="t" r="r" b="b"/>
              <a:pathLst>
                <a:path w="6167755" h="2790190">
                  <a:moveTo>
                    <a:pt x="0" y="0"/>
                  </a:moveTo>
                  <a:lnTo>
                    <a:pt x="6167660" y="0"/>
                  </a:lnTo>
                  <a:lnTo>
                    <a:pt x="6167660" y="2789595"/>
                  </a:lnTo>
                  <a:lnTo>
                    <a:pt x="0" y="2789595"/>
                  </a:lnTo>
                  <a:lnTo>
                    <a:pt x="0" y="0"/>
                  </a:lnTo>
                  <a:close/>
                </a:path>
              </a:pathLst>
            </a:custGeom>
            <a:ln w="7706">
              <a:solidFill>
                <a:srgbClr val="15608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462627" y="2806046"/>
            <a:ext cx="3494404" cy="4711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000">
                <a:latin typeface="Arial"/>
                <a:cs typeface="Arial"/>
              </a:rPr>
              <a:t>[mthomas@login01]$</a:t>
            </a:r>
            <a:r>
              <a:rPr dirty="0" sz="1000" spc="140">
                <a:latin typeface="Arial"/>
                <a:cs typeface="Arial"/>
              </a:rPr>
              <a:t>  </a:t>
            </a:r>
            <a:r>
              <a:rPr dirty="0" sz="1000">
                <a:latin typeface="Arial"/>
                <a:cs typeface="Arial"/>
              </a:rPr>
              <a:t>sbatch</a:t>
            </a:r>
            <a:r>
              <a:rPr dirty="0" sz="1000" spc="140">
                <a:latin typeface="Arial"/>
                <a:cs typeface="Arial"/>
              </a:rPr>
              <a:t>  </a:t>
            </a:r>
            <a:r>
              <a:rPr dirty="0" sz="1000" spc="85">
                <a:latin typeface="Arial"/>
                <a:cs typeface="Arial"/>
              </a:rPr>
              <a:t>run-</a:t>
            </a:r>
            <a:r>
              <a:rPr dirty="0" sz="1000" spc="80">
                <a:latin typeface="Arial"/>
                <a:cs typeface="Arial"/>
              </a:rPr>
              <a:t>pytorch-</a:t>
            </a:r>
            <a:r>
              <a:rPr dirty="0" sz="1000">
                <a:latin typeface="Arial"/>
                <a:cs typeface="Arial"/>
              </a:rPr>
              <a:t>gpu-</a:t>
            </a:r>
            <a:r>
              <a:rPr dirty="0" sz="1000" spc="-10">
                <a:latin typeface="Arial"/>
                <a:cs typeface="Arial"/>
              </a:rPr>
              <a:t>shared.sh </a:t>
            </a:r>
            <a:r>
              <a:rPr dirty="0" sz="1000">
                <a:latin typeface="Arial"/>
                <a:cs typeface="Arial"/>
              </a:rPr>
              <a:t>Submitted</a:t>
            </a:r>
            <a:r>
              <a:rPr dirty="0" sz="1000" spc="350">
                <a:latin typeface="Arial"/>
                <a:cs typeface="Arial"/>
              </a:rPr>
              <a:t> </a:t>
            </a:r>
            <a:r>
              <a:rPr dirty="0" sz="1000" spc="50">
                <a:latin typeface="Arial"/>
                <a:cs typeface="Arial"/>
              </a:rPr>
              <a:t>batch</a:t>
            </a:r>
            <a:r>
              <a:rPr dirty="0" sz="1000" spc="350">
                <a:latin typeface="Arial"/>
                <a:cs typeface="Arial"/>
              </a:rPr>
              <a:t> </a:t>
            </a:r>
            <a:r>
              <a:rPr dirty="0" sz="1000" spc="95">
                <a:latin typeface="Arial"/>
                <a:cs typeface="Arial"/>
              </a:rPr>
              <a:t>job</a:t>
            </a:r>
            <a:r>
              <a:rPr dirty="0" sz="1000" spc="355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37743866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05"/>
              </a:lnSpc>
            </a:pPr>
            <a:r>
              <a:rPr dirty="0" sz="1000">
                <a:latin typeface="Arial"/>
                <a:cs typeface="Arial"/>
              </a:rPr>
              <a:t>[mthomas@login01]$</a:t>
            </a:r>
            <a:r>
              <a:rPr dirty="0" sz="1000" spc="295">
                <a:latin typeface="Arial"/>
                <a:cs typeface="Arial"/>
              </a:rPr>
              <a:t> </a:t>
            </a:r>
            <a:r>
              <a:rPr dirty="0" sz="1000">
                <a:latin typeface="Arial"/>
                <a:cs typeface="Arial"/>
              </a:rPr>
              <a:t>squeue</a:t>
            </a:r>
            <a:r>
              <a:rPr dirty="0" sz="1000" spc="295">
                <a:latin typeface="Arial"/>
                <a:cs typeface="Arial"/>
              </a:rPr>
              <a:t> </a:t>
            </a:r>
            <a:r>
              <a:rPr dirty="0" sz="1000" spc="190">
                <a:latin typeface="Arial"/>
                <a:cs typeface="Arial"/>
              </a:rPr>
              <a:t>-</a:t>
            </a:r>
            <a:r>
              <a:rPr dirty="0" sz="1000">
                <a:latin typeface="Arial"/>
                <a:cs typeface="Arial"/>
              </a:rPr>
              <a:t>u</a:t>
            </a:r>
            <a:r>
              <a:rPr dirty="0" sz="1000" spc="300">
                <a:latin typeface="Arial"/>
                <a:cs typeface="Arial"/>
              </a:rPr>
              <a:t> </a:t>
            </a:r>
            <a:r>
              <a:rPr dirty="0" sz="1000" spc="-10">
                <a:latin typeface="Arial"/>
                <a:cs typeface="Arial"/>
              </a:rPr>
              <a:t>mthomas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196635" y="3249052"/>
            <a:ext cx="2058035" cy="147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41730" algn="l"/>
                <a:tab pos="1649730" algn="l"/>
              </a:tabLst>
            </a:pPr>
            <a:r>
              <a:rPr dirty="0" sz="800" spc="-10">
                <a:latin typeface="Arial"/>
                <a:cs typeface="Arial"/>
              </a:rPr>
              <a:t>JOBID</a:t>
            </a:r>
            <a:r>
              <a:rPr dirty="0" sz="800" spc="8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PARTITION</a:t>
            </a:r>
            <a:r>
              <a:rPr dirty="0" sz="800">
                <a:latin typeface="Arial"/>
                <a:cs typeface="Arial"/>
              </a:rPr>
              <a:t>	</a:t>
            </a:r>
            <a:r>
              <a:rPr dirty="0" sz="800" spc="-20">
                <a:latin typeface="Arial"/>
                <a:cs typeface="Arial"/>
              </a:rPr>
              <a:t>NAME</a:t>
            </a:r>
            <a:r>
              <a:rPr dirty="0" sz="800">
                <a:latin typeface="Arial"/>
                <a:cs typeface="Arial"/>
              </a:rPr>
              <a:t>	</a:t>
            </a:r>
            <a:r>
              <a:rPr dirty="0" sz="800" spc="-90">
                <a:latin typeface="Arial"/>
                <a:cs typeface="Arial"/>
              </a:rPr>
              <a:t>USER</a:t>
            </a:r>
            <a:r>
              <a:rPr dirty="0" sz="800" spc="95">
                <a:latin typeface="Arial"/>
                <a:cs typeface="Arial"/>
              </a:rPr>
              <a:t> </a:t>
            </a:r>
            <a:r>
              <a:rPr dirty="0" sz="800" spc="-25">
                <a:latin typeface="Arial"/>
                <a:cs typeface="Arial"/>
              </a:rPr>
              <a:t>ST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3624503" y="3249052"/>
            <a:ext cx="251460" cy="2755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50"/>
              </a:spcBef>
            </a:pPr>
            <a:r>
              <a:rPr dirty="0" sz="800" spc="-50">
                <a:latin typeface="Arial"/>
                <a:cs typeface="Arial"/>
              </a:rPr>
              <a:t>TIME</a:t>
            </a:r>
            <a:r>
              <a:rPr dirty="0" sz="800" spc="-20">
                <a:latin typeface="Arial"/>
                <a:cs typeface="Arial"/>
              </a:rPr>
              <a:t> 0:00</a:t>
            </a:r>
            <a:endParaRPr sz="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3963277" y="3249052"/>
            <a:ext cx="1268095" cy="275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5">
                <a:latin typeface="Arial"/>
                <a:cs typeface="Arial"/>
              </a:rPr>
              <a:t>NODES</a:t>
            </a:r>
            <a:r>
              <a:rPr dirty="0" sz="800" spc="90">
                <a:latin typeface="Arial"/>
                <a:cs typeface="Arial"/>
              </a:rPr>
              <a:t> </a:t>
            </a:r>
            <a:r>
              <a:rPr dirty="0" sz="800" spc="-55">
                <a:latin typeface="Arial"/>
                <a:cs typeface="Arial"/>
              </a:rPr>
              <a:t>NODELIST(REASON)</a:t>
            </a:r>
            <a:endParaRPr sz="8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45"/>
              </a:spcBef>
            </a:pPr>
            <a:r>
              <a:rPr dirty="0" sz="800">
                <a:latin typeface="Arial"/>
                <a:cs typeface="Arial"/>
              </a:rPr>
              <a:t>1</a:t>
            </a:r>
            <a:r>
              <a:rPr dirty="0" sz="800" spc="210">
                <a:latin typeface="Arial"/>
                <a:cs typeface="Arial"/>
              </a:rPr>
              <a:t> </a:t>
            </a:r>
            <a:r>
              <a:rPr dirty="0" sz="800" spc="125">
                <a:latin typeface="Arial"/>
                <a:cs typeface="Arial"/>
              </a:rPr>
              <a:t>(Priority)</a:t>
            </a:r>
            <a:endParaRPr sz="8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3624503" y="3617860"/>
            <a:ext cx="251460" cy="275590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>
              <a:lnSpc>
                <a:spcPct val="105000"/>
              </a:lnSpc>
              <a:spcBef>
                <a:spcPts val="50"/>
              </a:spcBef>
            </a:pPr>
            <a:r>
              <a:rPr dirty="0" sz="800" spc="-50">
                <a:latin typeface="Arial"/>
                <a:cs typeface="Arial"/>
              </a:rPr>
              <a:t>TIME</a:t>
            </a:r>
            <a:r>
              <a:rPr dirty="0" sz="800" spc="-20">
                <a:latin typeface="Arial"/>
                <a:cs typeface="Arial"/>
              </a:rPr>
              <a:t> 0:19</a:t>
            </a:r>
            <a:endParaRPr sz="8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3963277" y="3617860"/>
            <a:ext cx="1268095" cy="2755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800" spc="-105">
                <a:latin typeface="Arial"/>
                <a:cs typeface="Arial"/>
              </a:rPr>
              <a:t>NODES</a:t>
            </a:r>
            <a:r>
              <a:rPr dirty="0" sz="800" spc="90">
                <a:latin typeface="Arial"/>
                <a:cs typeface="Arial"/>
              </a:rPr>
              <a:t> </a:t>
            </a:r>
            <a:r>
              <a:rPr dirty="0" sz="800" spc="-55">
                <a:latin typeface="Arial"/>
                <a:cs typeface="Arial"/>
              </a:rPr>
              <a:t>NODELIST(REASON)</a:t>
            </a:r>
            <a:endParaRPr sz="800">
              <a:latin typeface="Arial"/>
              <a:cs typeface="Arial"/>
            </a:endParaRPr>
          </a:p>
          <a:p>
            <a:pPr marL="238125">
              <a:lnSpc>
                <a:spcPct val="100000"/>
              </a:lnSpc>
              <a:spcBef>
                <a:spcPts val="45"/>
              </a:spcBef>
            </a:pPr>
            <a:r>
              <a:rPr dirty="0" sz="800">
                <a:latin typeface="Arial"/>
                <a:cs typeface="Arial"/>
              </a:rPr>
              <a:t>1</a:t>
            </a:r>
            <a:r>
              <a:rPr dirty="0" sz="800" spc="40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exp-</a:t>
            </a:r>
            <a:r>
              <a:rPr dirty="0" sz="800" spc="80">
                <a:latin typeface="Arial"/>
                <a:cs typeface="Arial"/>
              </a:rPr>
              <a:t>6-</a:t>
            </a:r>
            <a:r>
              <a:rPr dirty="0" sz="800" spc="-25">
                <a:latin typeface="Arial"/>
                <a:cs typeface="Arial"/>
              </a:rPr>
              <a:t>58</a:t>
            </a:r>
            <a:endParaRPr sz="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462627" y="3377067"/>
            <a:ext cx="3131185" cy="814069"/>
          </a:xfrm>
          <a:prstGeom prst="rect">
            <a:avLst/>
          </a:prstGeom>
        </p:spPr>
        <p:txBody>
          <a:bodyPr wrap="square" lIns="0" tIns="6350" rIns="0" bIns="0" rtlCol="0" vert="horz">
            <a:spAutoFit/>
          </a:bodyPr>
          <a:lstStyle/>
          <a:p>
            <a:pPr marL="12700" marR="5080" indent="564515">
              <a:lnSpc>
                <a:spcPct val="105000"/>
              </a:lnSpc>
              <a:spcBef>
                <a:spcPts val="50"/>
              </a:spcBef>
            </a:pPr>
            <a:r>
              <a:rPr dirty="0" sz="800">
                <a:latin typeface="Arial"/>
                <a:cs typeface="Arial"/>
              </a:rPr>
              <a:t>37743866</a:t>
            </a:r>
            <a:r>
              <a:rPr dirty="0" sz="800" spc="26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gpu-share</a:t>
            </a:r>
            <a:r>
              <a:rPr dirty="0" sz="800" spc="254">
                <a:latin typeface="Arial"/>
                <a:cs typeface="Arial"/>
              </a:rPr>
              <a:t> </a:t>
            </a:r>
            <a:r>
              <a:rPr dirty="0" sz="800" spc="70">
                <a:latin typeface="Arial"/>
                <a:cs typeface="Arial"/>
              </a:rPr>
              <a:t>pytorch-</a:t>
            </a:r>
            <a:r>
              <a:rPr dirty="0" sz="800" spc="254">
                <a:latin typeface="Arial"/>
                <a:cs typeface="Arial"/>
              </a:rPr>
              <a:t>  </a:t>
            </a:r>
            <a:r>
              <a:rPr dirty="0" sz="800" spc="-20">
                <a:latin typeface="Arial"/>
                <a:cs typeface="Arial"/>
              </a:rPr>
              <a:t>mthomas</a:t>
            </a:r>
            <a:r>
              <a:rPr dirty="0" sz="800" spc="260">
                <a:latin typeface="Arial"/>
                <a:cs typeface="Arial"/>
              </a:rPr>
              <a:t> </a:t>
            </a:r>
            <a:r>
              <a:rPr dirty="0" sz="800" spc="-25">
                <a:latin typeface="Arial"/>
                <a:cs typeface="Arial"/>
              </a:rPr>
              <a:t>PD</a:t>
            </a:r>
            <a:r>
              <a:rPr dirty="0" sz="800">
                <a:latin typeface="Arial"/>
                <a:cs typeface="Arial"/>
              </a:rPr>
              <a:t> [mthomas@login01]$</a:t>
            </a:r>
            <a:r>
              <a:rPr dirty="0" sz="800" spc="33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[mthomas@login01]$</a:t>
            </a:r>
            <a:r>
              <a:rPr dirty="0" sz="800" spc="335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squeue</a:t>
            </a:r>
            <a:r>
              <a:rPr dirty="0" sz="800" spc="325">
                <a:latin typeface="Arial"/>
                <a:cs typeface="Arial"/>
              </a:rPr>
              <a:t> </a:t>
            </a:r>
            <a:r>
              <a:rPr dirty="0" sz="800" spc="175">
                <a:latin typeface="Arial"/>
                <a:cs typeface="Arial"/>
              </a:rPr>
              <a:t>-</a:t>
            </a:r>
            <a:r>
              <a:rPr dirty="0" sz="800">
                <a:latin typeface="Arial"/>
                <a:cs typeface="Arial"/>
              </a:rPr>
              <a:t>u</a:t>
            </a:r>
            <a:r>
              <a:rPr dirty="0" sz="800" spc="330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mthomas</a:t>
            </a:r>
            <a:endParaRPr sz="800">
              <a:latin typeface="Arial"/>
              <a:cs typeface="Arial"/>
            </a:endParaRPr>
          </a:p>
          <a:p>
            <a:pPr marL="746125">
              <a:lnSpc>
                <a:spcPts val="890"/>
              </a:lnSpc>
              <a:tabLst>
                <a:tab pos="1875789" algn="l"/>
                <a:tab pos="2383790" algn="l"/>
              </a:tabLst>
            </a:pPr>
            <a:r>
              <a:rPr dirty="0" sz="800" spc="-10">
                <a:latin typeface="Arial"/>
                <a:cs typeface="Arial"/>
              </a:rPr>
              <a:t>JOBID</a:t>
            </a:r>
            <a:r>
              <a:rPr dirty="0" sz="800" spc="85">
                <a:latin typeface="Arial"/>
                <a:cs typeface="Arial"/>
              </a:rPr>
              <a:t> </a:t>
            </a:r>
            <a:r>
              <a:rPr dirty="0" sz="800" spc="-10">
                <a:latin typeface="Arial"/>
                <a:cs typeface="Arial"/>
              </a:rPr>
              <a:t>PARTITION</a:t>
            </a:r>
            <a:r>
              <a:rPr dirty="0" sz="800">
                <a:latin typeface="Arial"/>
                <a:cs typeface="Arial"/>
              </a:rPr>
              <a:t>	</a:t>
            </a:r>
            <a:r>
              <a:rPr dirty="0" sz="800" spc="-20">
                <a:latin typeface="Arial"/>
                <a:cs typeface="Arial"/>
              </a:rPr>
              <a:t>NAME</a:t>
            </a:r>
            <a:r>
              <a:rPr dirty="0" sz="800">
                <a:latin typeface="Arial"/>
                <a:cs typeface="Arial"/>
              </a:rPr>
              <a:t>	</a:t>
            </a:r>
            <a:r>
              <a:rPr dirty="0" sz="800" spc="-90">
                <a:latin typeface="Arial"/>
                <a:cs typeface="Arial"/>
              </a:rPr>
              <a:t>USER</a:t>
            </a:r>
            <a:r>
              <a:rPr dirty="0" sz="800" spc="95">
                <a:latin typeface="Arial"/>
                <a:cs typeface="Arial"/>
              </a:rPr>
              <a:t> </a:t>
            </a:r>
            <a:r>
              <a:rPr dirty="0" sz="800" spc="-25">
                <a:latin typeface="Arial"/>
                <a:cs typeface="Arial"/>
              </a:rPr>
              <a:t>ST</a:t>
            </a:r>
            <a:endParaRPr sz="800">
              <a:latin typeface="Arial"/>
              <a:cs typeface="Arial"/>
            </a:endParaRPr>
          </a:p>
          <a:p>
            <a:pPr marL="577215">
              <a:lnSpc>
                <a:spcPts val="930"/>
              </a:lnSpc>
              <a:spcBef>
                <a:spcPts val="50"/>
              </a:spcBef>
            </a:pPr>
            <a:r>
              <a:rPr dirty="0" sz="800">
                <a:latin typeface="Arial"/>
                <a:cs typeface="Arial"/>
              </a:rPr>
              <a:t>37743866</a:t>
            </a:r>
            <a:r>
              <a:rPr dirty="0" sz="800" spc="229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gpu-share</a:t>
            </a:r>
            <a:r>
              <a:rPr dirty="0" sz="800" spc="229">
                <a:latin typeface="Arial"/>
                <a:cs typeface="Arial"/>
              </a:rPr>
              <a:t> </a:t>
            </a:r>
            <a:r>
              <a:rPr dirty="0" sz="800" spc="70">
                <a:latin typeface="Arial"/>
                <a:cs typeface="Arial"/>
              </a:rPr>
              <a:t>pytorch-</a:t>
            </a:r>
            <a:r>
              <a:rPr dirty="0" sz="800" spc="225">
                <a:latin typeface="Arial"/>
                <a:cs typeface="Arial"/>
              </a:rPr>
              <a:t>  </a:t>
            </a:r>
            <a:r>
              <a:rPr dirty="0" sz="800">
                <a:latin typeface="Arial"/>
                <a:cs typeface="Arial"/>
              </a:rPr>
              <a:t>mthomas</a:t>
            </a:r>
            <a:r>
              <a:rPr dirty="0" sz="800" spc="229">
                <a:latin typeface="Arial"/>
                <a:cs typeface="Arial"/>
              </a:rPr>
              <a:t>  </a:t>
            </a:r>
            <a:r>
              <a:rPr dirty="0" sz="800" spc="-50">
                <a:latin typeface="Arial"/>
                <a:cs typeface="Arial"/>
              </a:rPr>
              <a:t>R</a:t>
            </a:r>
            <a:endParaRPr sz="800">
              <a:latin typeface="Arial"/>
              <a:cs typeface="Arial"/>
            </a:endParaRPr>
          </a:p>
          <a:p>
            <a:pPr marL="12700" marR="1682114">
              <a:lnSpc>
                <a:spcPts val="1200"/>
              </a:lnSpc>
              <a:spcBef>
                <a:spcPts val="10"/>
              </a:spcBef>
            </a:pPr>
            <a:r>
              <a:rPr dirty="0" sz="1000">
                <a:latin typeface="Arial"/>
                <a:cs typeface="Arial"/>
              </a:rPr>
              <a:t>[mthomas@login01]$</a:t>
            </a:r>
            <a:r>
              <a:rPr dirty="0" sz="1000" spc="455">
                <a:latin typeface="Arial"/>
                <a:cs typeface="Arial"/>
              </a:rPr>
              <a:t> </a:t>
            </a:r>
            <a:r>
              <a:rPr dirty="0" sz="1000" spc="280">
                <a:latin typeface="Arial"/>
                <a:cs typeface="Arial"/>
              </a:rPr>
              <a:t>ll </a:t>
            </a:r>
            <a:r>
              <a:rPr dirty="0" sz="1000" spc="160">
                <a:latin typeface="Arial"/>
                <a:cs typeface="Arial"/>
              </a:rPr>
              <a:t>total</a:t>
            </a:r>
            <a:r>
              <a:rPr dirty="0" sz="1000" spc="240">
                <a:latin typeface="Arial"/>
                <a:cs typeface="Arial"/>
              </a:rPr>
              <a:t> </a:t>
            </a:r>
            <a:r>
              <a:rPr dirty="0" sz="1000" spc="-25">
                <a:latin typeface="Arial"/>
                <a:cs typeface="Arial"/>
              </a:rPr>
              <a:t>64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19" name="object 19" descr=""/>
          <p:cNvGraphicFramePr>
            <a:graphicFrameLocks noGrp="1"/>
          </p:cNvGraphicFramePr>
          <p:nvPr/>
        </p:nvGraphicFramePr>
        <p:xfrm>
          <a:off x="443577" y="4198680"/>
          <a:ext cx="5784850" cy="1168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46760"/>
                <a:gridCol w="135890"/>
                <a:gridCol w="542925"/>
                <a:gridCol w="475614"/>
                <a:gridCol w="340360"/>
                <a:gridCol w="270510"/>
                <a:gridCol w="203200"/>
                <a:gridCol w="407035"/>
                <a:gridCol w="2581275"/>
              </a:tblGrid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65">
                          <a:latin typeface="Arial"/>
                          <a:cs typeface="Arial"/>
                        </a:rPr>
                        <a:t>drwxr-</a:t>
                      </a:r>
                      <a:r>
                        <a:rPr dirty="0" sz="1000" spc="140">
                          <a:latin typeface="Arial"/>
                          <a:cs typeface="Arial"/>
                        </a:rPr>
                        <a:t>xr-</a:t>
                      </a:r>
                      <a:r>
                        <a:rPr dirty="0" sz="1000" spc="-5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mthomas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use300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944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Mar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4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23:53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44"/>
                        </a:lnSpc>
                      </a:pPr>
                      <a:r>
                        <a:rPr dirty="0" sz="1000" spc="220">
                          <a:latin typeface="Arial"/>
                          <a:cs typeface="Arial"/>
                        </a:rPr>
                        <a:t>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65">
                          <a:latin typeface="Arial"/>
                          <a:cs typeface="Arial"/>
                        </a:rPr>
                        <a:t>drwxr-</a:t>
                      </a:r>
                      <a:r>
                        <a:rPr dirty="0" sz="1000" spc="140">
                          <a:latin typeface="Arial"/>
                          <a:cs typeface="Arial"/>
                        </a:rPr>
                        <a:t>xr-</a:t>
                      </a:r>
                      <a:r>
                        <a:rPr dirty="0" sz="1000" spc="-5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mthomas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use300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045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Mar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24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00:08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</a:pPr>
                      <a:r>
                        <a:rPr dirty="0" sz="1000" spc="229">
                          <a:latin typeface="Arial"/>
                          <a:cs typeface="Arial"/>
                        </a:rPr>
                        <a:t>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65">
                          <a:latin typeface="Arial"/>
                          <a:cs typeface="Arial"/>
                        </a:rPr>
                        <a:t>drwxr-</a:t>
                      </a:r>
                      <a:r>
                        <a:rPr dirty="0" sz="1000" spc="140">
                          <a:latin typeface="Arial"/>
                          <a:cs typeface="Arial"/>
                        </a:rPr>
                        <a:t>xr-</a:t>
                      </a:r>
                      <a:r>
                        <a:rPr dirty="0" sz="1000" spc="-50">
                          <a:latin typeface="Arial"/>
                          <a:cs typeface="Arial"/>
                        </a:rPr>
                        <a:t>x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mthomas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use300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5400">
                        <a:lnSpc>
                          <a:spcPts val="1045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Mar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21:16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</a:pPr>
                      <a:r>
                        <a:rPr dirty="0" sz="1000" spc="30">
                          <a:latin typeface="Arial"/>
                          <a:cs typeface="Arial"/>
                        </a:rPr>
                        <a:t>data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19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 spc="65">
                          <a:latin typeface="Arial"/>
                          <a:cs typeface="Arial"/>
                        </a:rPr>
                        <a:t>rw-</a:t>
                      </a:r>
                      <a:r>
                        <a:rPr dirty="0" sz="1000" spc="190">
                          <a:latin typeface="Arial"/>
                          <a:cs typeface="Arial"/>
                        </a:rPr>
                        <a:t>r--r-</a:t>
                      </a:r>
                      <a:r>
                        <a:rPr dirty="0" sz="1000" spc="14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mthomas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use300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ts val="994"/>
                        </a:lnSpc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5669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Mar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22:40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9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main.py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19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 spc="65">
                          <a:latin typeface="Arial"/>
                          <a:cs typeface="Arial"/>
                        </a:rPr>
                        <a:t>rw-</a:t>
                      </a:r>
                      <a:r>
                        <a:rPr dirty="0" sz="1000" spc="190">
                          <a:latin typeface="Arial"/>
                          <a:cs typeface="Arial"/>
                        </a:rPr>
                        <a:t>r--r-</a:t>
                      </a:r>
                      <a:r>
                        <a:rPr dirty="0" sz="1000" spc="14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mthomas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use300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7305">
                        <a:lnSpc>
                          <a:spcPts val="1045"/>
                        </a:lnSpc>
                      </a:pPr>
                      <a:r>
                        <a:rPr dirty="0" sz="1000" spc="-20">
                          <a:latin typeface="Arial"/>
                          <a:cs typeface="Arial"/>
                        </a:rPr>
                        <a:t>2969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Mar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23:54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</a:pPr>
                      <a:r>
                        <a:rPr dirty="0" sz="1000" spc="80">
                          <a:latin typeface="Arial"/>
                          <a:cs typeface="Arial"/>
                        </a:rPr>
                        <a:t>pytorch-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gpu-shared.o37743866.exp-</a:t>
                      </a:r>
                      <a:r>
                        <a:rPr dirty="0" sz="1000" spc="85">
                          <a:latin typeface="Arial"/>
                          <a:cs typeface="Arial"/>
                        </a:rPr>
                        <a:t>6-</a:t>
                      </a:r>
                      <a:r>
                        <a:rPr dirty="0" sz="1000" spc="-25">
                          <a:latin typeface="Arial"/>
                          <a:cs typeface="Arial"/>
                        </a:rPr>
                        <a:t>58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  <a:tr h="146050"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19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 spc="65">
                          <a:latin typeface="Arial"/>
                          <a:cs typeface="Arial"/>
                        </a:rPr>
                        <a:t>rw-</a:t>
                      </a:r>
                      <a:r>
                        <a:rPr dirty="0" sz="1000" spc="190">
                          <a:latin typeface="Arial"/>
                          <a:cs typeface="Arial"/>
                        </a:rPr>
                        <a:t>r--r-</a:t>
                      </a:r>
                      <a:r>
                        <a:rPr dirty="0" sz="1000" spc="14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mthomas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use300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994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399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Mar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9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21:15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994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README.txt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  <a:tr h="152400"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19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 spc="65">
                          <a:latin typeface="Arial"/>
                          <a:cs typeface="Arial"/>
                        </a:rPr>
                        <a:t>rw-</a:t>
                      </a:r>
                      <a:r>
                        <a:rPr dirty="0" sz="1000" spc="190">
                          <a:latin typeface="Arial"/>
                          <a:cs typeface="Arial"/>
                        </a:rPr>
                        <a:t>r--r-</a:t>
                      </a:r>
                      <a:r>
                        <a:rPr dirty="0" sz="1000" spc="14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mthomas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use300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874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Mar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45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21:44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45"/>
                        </a:lnSpc>
                      </a:pPr>
                      <a:r>
                        <a:rPr dirty="0" sz="1000" spc="85">
                          <a:latin typeface="Arial"/>
                          <a:cs typeface="Arial"/>
                        </a:rPr>
                        <a:t>run-</a:t>
                      </a:r>
                      <a:r>
                        <a:rPr dirty="0" sz="1000" spc="80">
                          <a:latin typeface="Arial"/>
                          <a:cs typeface="Arial"/>
                        </a:rPr>
                        <a:t>pytorch-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cpu-</a:t>
                      </a:r>
                      <a:r>
                        <a:rPr dirty="0" sz="1000" spc="-10">
                          <a:latin typeface="Arial"/>
                          <a:cs typeface="Arial"/>
                        </a:rPr>
                        <a:t>shared.sh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  <a:tr h="139700"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dirty="0" sz="1000" spc="190">
                          <a:latin typeface="Arial"/>
                          <a:cs typeface="Arial"/>
                        </a:rPr>
                        <a:t>-</a:t>
                      </a:r>
                      <a:r>
                        <a:rPr dirty="0" sz="1000" spc="65">
                          <a:latin typeface="Arial"/>
                          <a:cs typeface="Arial"/>
                        </a:rPr>
                        <a:t>rw-</a:t>
                      </a:r>
                      <a:r>
                        <a:rPr dirty="0" sz="1000" spc="190">
                          <a:latin typeface="Arial"/>
                          <a:cs typeface="Arial"/>
                        </a:rPr>
                        <a:t>r--r-</a:t>
                      </a:r>
                      <a:r>
                        <a:rPr dirty="0" sz="1000" spc="140">
                          <a:latin typeface="Arial"/>
                          <a:cs typeface="Arial"/>
                        </a:rPr>
                        <a:t>-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dirty="0" sz="1000" spc="-5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mthomas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use300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r" marR="26670">
                        <a:lnSpc>
                          <a:spcPts val="1000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835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Mar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dirty="0" sz="1000" spc="-25">
                          <a:latin typeface="Arial"/>
                          <a:cs typeface="Arial"/>
                        </a:rPr>
                        <a:t>25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00"/>
                        </a:lnSpc>
                      </a:pPr>
                      <a:r>
                        <a:rPr dirty="0" sz="1000" spc="-10">
                          <a:latin typeface="Arial"/>
                          <a:cs typeface="Arial"/>
                        </a:rPr>
                        <a:t>21:44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  <a:tc>
                  <a:txBody>
                    <a:bodyPr/>
                    <a:lstStyle/>
                    <a:p>
                      <a:pPr marL="33655">
                        <a:lnSpc>
                          <a:spcPts val="1000"/>
                        </a:lnSpc>
                      </a:pPr>
                      <a:r>
                        <a:rPr dirty="0" sz="1000" spc="85">
                          <a:latin typeface="Arial"/>
                          <a:cs typeface="Arial"/>
                        </a:rPr>
                        <a:t>run-</a:t>
                      </a:r>
                      <a:r>
                        <a:rPr dirty="0" sz="1000" spc="80">
                          <a:latin typeface="Arial"/>
                          <a:cs typeface="Arial"/>
                        </a:rPr>
                        <a:t>pytorch-</a:t>
                      </a:r>
                      <a:r>
                        <a:rPr dirty="0" sz="1000">
                          <a:latin typeface="Arial"/>
                          <a:cs typeface="Arial"/>
                        </a:rPr>
                        <a:t>gpu-</a:t>
                      </a:r>
                      <a:r>
                        <a:rPr dirty="0" sz="1000" spc="-10">
                          <a:latin typeface="Arial"/>
                          <a:cs typeface="Arial"/>
                        </a:rPr>
                        <a:t>shared.sh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solidFill>
                      <a:srgbClr val="D9F2D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25"/>
              <a:t>Hands-</a:t>
            </a:r>
            <a:r>
              <a:rPr dirty="0"/>
              <a:t>on:</a:t>
            </a:r>
            <a:r>
              <a:rPr dirty="0" spc="-65"/>
              <a:t> </a:t>
            </a:r>
            <a:r>
              <a:rPr dirty="0" spc="-10"/>
              <a:t>Reusable</a:t>
            </a:r>
            <a:r>
              <a:rPr dirty="0" spc="-65"/>
              <a:t> </a:t>
            </a:r>
            <a:r>
              <a:rPr dirty="0" spc="-10"/>
              <a:t>Resources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596432"/>
            <a:ext cx="6534784" cy="193357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70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Clone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AI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Unlocked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Repo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Navigate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Track1-</a:t>
            </a:r>
            <a:r>
              <a:rPr dirty="0" sz="1500" spc="-30">
                <a:latin typeface="Arial"/>
                <a:cs typeface="Arial"/>
              </a:rPr>
              <a:t>AI-</a:t>
            </a:r>
            <a:r>
              <a:rPr dirty="0" sz="1500" spc="-20">
                <a:latin typeface="Arial"/>
                <a:cs typeface="Arial"/>
              </a:rPr>
              <a:t>Jobs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folder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 spc="-20">
                <a:latin typeface="Arial"/>
                <a:cs typeface="Arial"/>
              </a:rPr>
              <a:t>Find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”containers”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folder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2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Repeat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jobs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shown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slides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x-</a:t>
            </a:r>
            <a:r>
              <a:rPr dirty="0" sz="1500">
                <a:latin typeface="Arial"/>
                <a:cs typeface="Arial"/>
              </a:rPr>
              <a:t>z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using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the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PyTorch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MNIST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main.py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file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200"/>
              </a:spcBef>
              <a:buSzPct val="115384"/>
              <a:buChar char="•"/>
              <a:tabLst>
                <a:tab pos="659130" algn="l"/>
              </a:tabLst>
            </a:pPr>
            <a:r>
              <a:rPr dirty="0" sz="1300" spc="-10">
                <a:latin typeface="Arial"/>
                <a:cs typeface="Arial"/>
              </a:rPr>
              <a:t>Interactive: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CLI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(Command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line)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login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node;</a:t>
            </a:r>
            <a:r>
              <a:rPr dirty="0" sz="1300" spc="29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CLI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Expanse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interactive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node</a:t>
            </a:r>
            <a:endParaRPr sz="13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240"/>
              </a:spcBef>
              <a:buSzPct val="115384"/>
              <a:buChar char="•"/>
              <a:tabLst>
                <a:tab pos="659130" algn="l"/>
              </a:tabLst>
            </a:pPr>
            <a:r>
              <a:rPr dirty="0" sz="1300">
                <a:latin typeface="Arial"/>
                <a:cs typeface="Arial"/>
              </a:rPr>
              <a:t>Batch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Script</a:t>
            </a:r>
            <a:endParaRPr sz="13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240"/>
              </a:spcBef>
              <a:buSzPct val="115384"/>
              <a:buChar char="•"/>
              <a:tabLst>
                <a:tab pos="659130" algn="l"/>
              </a:tabLst>
            </a:pPr>
            <a:r>
              <a:rPr dirty="0" sz="1300" spc="-10">
                <a:latin typeface="Arial"/>
                <a:cs typeface="Arial"/>
              </a:rPr>
              <a:t>Notebooks: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using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galyeo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Expanse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or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OOD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portal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5213" y="3319067"/>
            <a:ext cx="7345045" cy="1434465"/>
          </a:xfrm>
          <a:prstGeom prst="rect"/>
        </p:spPr>
        <p:txBody>
          <a:bodyPr wrap="square" lIns="0" tIns="106045" rIns="0" bIns="0" rtlCol="0" vert="horz">
            <a:spAutoFit/>
          </a:bodyPr>
          <a:lstStyle/>
          <a:p>
            <a:pPr marL="12700" marR="5080">
              <a:lnSpc>
                <a:spcPts val="5210"/>
              </a:lnSpc>
              <a:spcBef>
                <a:spcPts val="835"/>
              </a:spcBef>
            </a:pPr>
            <a:r>
              <a:rPr dirty="0" sz="4900" b="1">
                <a:latin typeface="Arial"/>
                <a:cs typeface="Arial"/>
              </a:rPr>
              <a:t>Strategies</a:t>
            </a:r>
            <a:r>
              <a:rPr dirty="0" sz="4900" spc="-225" b="1">
                <a:latin typeface="Arial"/>
                <a:cs typeface="Arial"/>
              </a:rPr>
              <a:t> </a:t>
            </a:r>
            <a:r>
              <a:rPr dirty="0" sz="4900" b="1">
                <a:latin typeface="Arial"/>
                <a:cs typeface="Arial"/>
              </a:rPr>
              <a:t>for</a:t>
            </a:r>
            <a:r>
              <a:rPr dirty="0" sz="4900" spc="-215" b="1">
                <a:latin typeface="Arial"/>
                <a:cs typeface="Arial"/>
              </a:rPr>
              <a:t> </a:t>
            </a:r>
            <a:r>
              <a:rPr dirty="0" sz="4900" spc="-30" b="1">
                <a:latin typeface="Arial"/>
                <a:cs typeface="Arial"/>
              </a:rPr>
              <a:t>Optimizing </a:t>
            </a:r>
            <a:r>
              <a:rPr dirty="0" sz="4900" b="1">
                <a:latin typeface="Arial"/>
                <a:cs typeface="Arial"/>
              </a:rPr>
              <a:t>Resource</a:t>
            </a:r>
            <a:r>
              <a:rPr dirty="0" sz="4900" spc="-260" b="1">
                <a:latin typeface="Arial"/>
                <a:cs typeface="Arial"/>
              </a:rPr>
              <a:t> </a:t>
            </a:r>
            <a:r>
              <a:rPr dirty="0" sz="4900" spc="-10" b="1">
                <a:latin typeface="Arial"/>
                <a:cs typeface="Arial"/>
              </a:rPr>
              <a:t>Usage</a:t>
            </a:r>
            <a:endParaRPr sz="4900">
              <a:latin typeface="Arial"/>
              <a:cs typeface="Arial"/>
            </a:endParaRPr>
          </a:p>
        </p:txBody>
      </p:sp>
      <p:grpSp>
        <p:nvGrpSpPr>
          <p:cNvPr id="3" name="object 3" descr=""/>
          <p:cNvGrpSpPr/>
          <p:nvPr/>
        </p:nvGrpSpPr>
        <p:grpSpPr>
          <a:xfrm>
            <a:off x="101600" y="1104900"/>
            <a:ext cx="9854565" cy="853440"/>
            <a:chOff x="101600" y="1104900"/>
            <a:chExt cx="9854565" cy="8534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1104900"/>
              <a:ext cx="9854184" cy="8534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104900"/>
              <a:ext cx="6245352" cy="853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Optimizing</a:t>
            </a:r>
            <a:r>
              <a:rPr dirty="0" spc="-100"/>
              <a:t> </a:t>
            </a:r>
            <a:r>
              <a:rPr dirty="0" spc="-10"/>
              <a:t>Resource</a:t>
            </a:r>
            <a:r>
              <a:rPr dirty="0" spc="-100"/>
              <a:t> </a:t>
            </a:r>
            <a:r>
              <a:rPr dirty="0"/>
              <a:t>Usage:</a:t>
            </a:r>
            <a:r>
              <a:rPr dirty="0" spc="-95"/>
              <a:t> </a:t>
            </a:r>
            <a:r>
              <a:rPr dirty="0"/>
              <a:t>5</a:t>
            </a:r>
            <a:r>
              <a:rPr dirty="0" spc="-100"/>
              <a:t> </a:t>
            </a:r>
            <a:r>
              <a:rPr dirty="0"/>
              <a:t>Key</a:t>
            </a:r>
            <a:r>
              <a:rPr dirty="0" spc="-95"/>
              <a:t> </a:t>
            </a:r>
            <a:r>
              <a:rPr dirty="0" spc="-10"/>
              <a:t>Strategies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596432"/>
            <a:ext cx="4258310" cy="1540510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70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Strategies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Maximize </a:t>
            </a:r>
            <a:r>
              <a:rPr dirty="0" sz="1500" spc="-35">
                <a:latin typeface="Arial"/>
                <a:cs typeface="Arial"/>
              </a:rPr>
              <a:t>Computational</a:t>
            </a:r>
            <a:r>
              <a:rPr dirty="0" sz="1500" spc="-2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Efficiency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Strategies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to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Reduce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Runtime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0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Strategies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Parallelization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20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Strategies</a:t>
            </a:r>
            <a:r>
              <a:rPr dirty="0" sz="1500" spc="-7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Batching</a:t>
            </a:r>
            <a:endParaRPr sz="15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505"/>
              </a:spcBef>
              <a:buChar char="•"/>
              <a:tabLst>
                <a:tab pos="289560" algn="l"/>
              </a:tabLst>
            </a:pPr>
            <a:r>
              <a:rPr dirty="0" sz="1500" spc="-25">
                <a:latin typeface="Arial"/>
                <a:cs typeface="Arial"/>
              </a:rPr>
              <a:t>Strategies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for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Effective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Memory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Usage</a:t>
            </a:r>
            <a:endParaRPr sz="15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346" y="1942765"/>
            <a:ext cx="5965190" cy="376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Strategy</a:t>
            </a:r>
            <a:r>
              <a:rPr dirty="0" spc="-80"/>
              <a:t> </a:t>
            </a:r>
            <a:r>
              <a:rPr dirty="0"/>
              <a:t>1:</a:t>
            </a:r>
            <a:r>
              <a:rPr dirty="0" spc="-65"/>
              <a:t> </a:t>
            </a:r>
            <a:r>
              <a:rPr dirty="0" spc="-10"/>
              <a:t>Maximize</a:t>
            </a:r>
            <a:r>
              <a:rPr dirty="0" spc="-70"/>
              <a:t> </a:t>
            </a:r>
            <a:r>
              <a:rPr dirty="0" spc="-20"/>
              <a:t>Computational</a:t>
            </a:r>
            <a:r>
              <a:rPr dirty="0" spc="-60"/>
              <a:t> </a:t>
            </a:r>
            <a:r>
              <a:rPr dirty="0" spc="-10"/>
              <a:t>Efficiency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8" y="2380894"/>
            <a:ext cx="4888865" cy="1327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">
                <a:latin typeface="Arial"/>
                <a:cs typeface="Arial"/>
              </a:rPr>
              <a:t>Maximizing</a:t>
            </a:r>
            <a:r>
              <a:rPr dirty="0" sz="700" spc="6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computational</a:t>
            </a:r>
            <a:r>
              <a:rPr dirty="0" sz="700" spc="5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efficiency</a:t>
            </a:r>
            <a:r>
              <a:rPr dirty="0" sz="700" spc="7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ensures</a:t>
            </a:r>
            <a:r>
              <a:rPr dirty="0" sz="700" spc="6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algorithms</a:t>
            </a:r>
            <a:r>
              <a:rPr dirty="0" sz="700" spc="7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use</a:t>
            </a:r>
            <a:r>
              <a:rPr dirty="0" sz="700" spc="7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least</a:t>
            </a:r>
            <a:r>
              <a:rPr dirty="0" sz="700" spc="6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amount</a:t>
            </a:r>
            <a:r>
              <a:rPr dirty="0" sz="700" spc="6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of</a:t>
            </a:r>
            <a:r>
              <a:rPr dirty="0" sz="700" spc="6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computational</a:t>
            </a:r>
            <a:r>
              <a:rPr dirty="0" sz="700" spc="5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power</a:t>
            </a:r>
            <a:r>
              <a:rPr dirty="0" sz="700" spc="60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for</a:t>
            </a:r>
            <a:r>
              <a:rPr dirty="0" sz="700" spc="65">
                <a:latin typeface="Arial"/>
                <a:cs typeface="Arial"/>
              </a:rPr>
              <a:t> </a:t>
            </a:r>
            <a:r>
              <a:rPr dirty="0" sz="700">
                <a:latin typeface="Arial"/>
                <a:cs typeface="Arial"/>
              </a:rPr>
              <a:t>best</a:t>
            </a:r>
            <a:r>
              <a:rPr dirty="0" sz="700" spc="60">
                <a:latin typeface="Arial"/>
                <a:cs typeface="Arial"/>
              </a:rPr>
              <a:t> </a:t>
            </a:r>
            <a:r>
              <a:rPr dirty="0" sz="700" spc="-10">
                <a:latin typeface="Arial"/>
                <a:cs typeface="Arial"/>
              </a:rPr>
              <a:t>performance</a:t>
            </a:r>
            <a:endParaRPr sz="7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02519" y="2682699"/>
          <a:ext cx="9310370" cy="353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85"/>
                <a:gridCol w="7971790"/>
              </a:tblGrid>
              <a:tr h="299720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00" spc="-10" b="1">
                          <a:solidFill>
                            <a:srgbClr val="215F9A"/>
                          </a:solidFill>
                          <a:latin typeface="Arial"/>
                          <a:cs typeface="Arial"/>
                        </a:rPr>
                        <a:t>STRATEGY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9525">
                      <a:solidFill>
                        <a:srgbClr val="0A9DD5"/>
                      </a:solidFill>
                      <a:prstDash val="solid"/>
                    </a:lnL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00" spc="-20" b="1">
                          <a:solidFill>
                            <a:srgbClr val="215F9A"/>
                          </a:solidFill>
                          <a:latin typeface="Arial"/>
                          <a:cs typeface="Arial"/>
                        </a:rPr>
                        <a:t>WHAT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R w="9525">
                      <a:solidFill>
                        <a:srgbClr val="0A9DD5"/>
                      </a:solidFill>
                      <a:prstDash val="solid"/>
                    </a:lnR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100" spc="4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i="1">
                          <a:latin typeface="Arial"/>
                          <a:cs typeface="Arial"/>
                        </a:rPr>
                        <a:t>Pruning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Remove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unimportant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neurons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(fundamental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processing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units)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weights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(strength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connections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between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neurons)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  <a:spcBef>
                          <a:spcPts val="7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Reduces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amount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overhead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required.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CNN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pruning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eliminate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neurons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small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weights,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thus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number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multiplications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additions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during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inference.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100" spc="-10" i="1">
                          <a:latin typeface="Arial"/>
                          <a:cs typeface="Arial"/>
                        </a:rPr>
                        <a:t>Quantization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 marR="74930">
                        <a:lnSpc>
                          <a:spcPct val="103600"/>
                        </a:lnSpc>
                        <a:spcBef>
                          <a:spcPts val="27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precision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model’s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weights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activations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(e.g.,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32-bit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floating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point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16-bit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8-bit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integers). </a:t>
                      </a: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Reduces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computational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requirements,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making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operations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faster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specialized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hardware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GPUs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TPUs. </a:t>
                      </a: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TensorFlow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Lite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PyTorch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support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quantization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techniques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that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size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improve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performance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embedded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systems.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492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937260">
                <a:tc>
                  <a:txBody>
                    <a:bodyPr/>
                    <a:lstStyle/>
                    <a:p>
                      <a:pPr marL="73660" marR="261620">
                        <a:lnSpc>
                          <a:spcPct val="105500"/>
                        </a:lnSpc>
                        <a:spcBef>
                          <a:spcPts val="254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Efficient</a:t>
                      </a:r>
                      <a:r>
                        <a:rPr dirty="0" sz="1100" spc="75" i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 i="1">
                          <a:latin typeface="Arial"/>
                          <a:cs typeface="Arial"/>
                        </a:rPr>
                        <a:t>Layer Operations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Replace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expensive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operations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(e.g.,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matrix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multiplications)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efficient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operations.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 marR="36004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Certain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operations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convolutions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matrix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multiplications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optimized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techniques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Winograd’s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algorithm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FFT-based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convolution.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 marR="404495">
                        <a:lnSpc>
                          <a:spcPts val="1300"/>
                        </a:lnSpc>
                        <a:spcBef>
                          <a:spcPts val="13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Convolution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operations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CNNs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sped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FFT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(Fast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Fourier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Transform)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methods,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especially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images.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612775">
                        <a:lnSpc>
                          <a:spcPct val="105500"/>
                        </a:lnSpc>
                        <a:spcBef>
                          <a:spcPts val="265"/>
                        </a:spcBef>
                      </a:pPr>
                      <a:r>
                        <a:rPr dirty="0" sz="1100" spc="-10" i="1">
                          <a:latin typeface="Arial"/>
                          <a:cs typeface="Arial"/>
                        </a:rPr>
                        <a:t>Transfer Learning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pre-trained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fine-tune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them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your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task.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 marR="163195">
                        <a:lnSpc>
                          <a:spcPct val="102699"/>
                        </a:lnSpc>
                        <a:spcBef>
                          <a:spcPts val="4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amount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needed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scratch,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thus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both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computational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resource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usage. </a:t>
                      </a: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Fine-tuning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pre-trained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ResNet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custom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dataset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save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time/resources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compared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model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scratch.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346" y="1942765"/>
            <a:ext cx="3645535" cy="376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Strategy</a:t>
            </a:r>
            <a:r>
              <a:rPr dirty="0" spc="-110"/>
              <a:t> </a:t>
            </a:r>
            <a:r>
              <a:rPr dirty="0"/>
              <a:t>2:</a:t>
            </a:r>
            <a:r>
              <a:rPr dirty="0" spc="-95"/>
              <a:t> </a:t>
            </a:r>
            <a:r>
              <a:rPr dirty="0"/>
              <a:t>Reduce</a:t>
            </a:r>
            <a:r>
              <a:rPr dirty="0" spc="-100"/>
              <a:t> </a:t>
            </a:r>
            <a:r>
              <a:rPr dirty="0" spc="-10"/>
              <a:t>Runtime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88582" y="2371140"/>
            <a:ext cx="75545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Reducing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the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time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it</a:t>
            </a:r>
            <a:r>
              <a:rPr dirty="0" sz="1400" spc="-4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takes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for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AI/ML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model</a:t>
            </a:r>
            <a:r>
              <a:rPr dirty="0" sz="1400" spc="-4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to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process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data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and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make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predictions</a:t>
            </a:r>
            <a:r>
              <a:rPr dirty="0" sz="1400" spc="-55">
                <a:latin typeface="Arial"/>
                <a:cs typeface="Arial"/>
              </a:rPr>
              <a:t> </a:t>
            </a:r>
            <a:r>
              <a:rPr dirty="0" sz="1400">
                <a:latin typeface="Arial"/>
                <a:cs typeface="Arial"/>
              </a:rPr>
              <a:t>or</a:t>
            </a:r>
            <a:r>
              <a:rPr dirty="0" sz="1400" spc="-50">
                <a:latin typeface="Arial"/>
                <a:cs typeface="Arial"/>
              </a:rPr>
              <a:t> </a:t>
            </a:r>
            <a:r>
              <a:rPr dirty="0" sz="1400" spc="-10">
                <a:latin typeface="Arial"/>
                <a:cs typeface="Arial"/>
              </a:rPr>
              <a:t>decisions.</a:t>
            </a:r>
            <a:endParaRPr sz="14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02519" y="2813035"/>
          <a:ext cx="9310370" cy="335787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85"/>
                <a:gridCol w="7971790"/>
              </a:tblGrid>
              <a:tr h="299720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100" spc="-10" b="1">
                          <a:latin typeface="Arial"/>
                          <a:cs typeface="Arial"/>
                        </a:rPr>
                        <a:t>STRATEGY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L w="9525">
                      <a:solidFill>
                        <a:srgbClr val="0A9DD5"/>
                      </a:solidFill>
                      <a:prstDash val="solid"/>
                    </a:lnL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dirty="0" sz="1100" spc="-20" b="1">
                          <a:latin typeface="Arial"/>
                          <a:cs typeface="Arial"/>
                        </a:rPr>
                        <a:t>WHAT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9370">
                    <a:lnR w="9525">
                      <a:solidFill>
                        <a:srgbClr val="0A9DD5"/>
                      </a:solidFill>
                      <a:prstDash val="solid"/>
                    </a:lnR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262890">
                        <a:lnSpc>
                          <a:spcPct val="105500"/>
                        </a:lnSpc>
                        <a:spcBef>
                          <a:spcPts val="254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Asynchronous 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asynchronous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updates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waiting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gradient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synchronization.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  <a:spcBef>
                          <a:spcPts val="7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distributed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training,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you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avoid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bottlenecks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where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workers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must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sync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before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continuing.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Asynchronous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stochastic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gradient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(SGD)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used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distributed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deep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learning,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where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workers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update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parameters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without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waiting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complete.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Early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Stopping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Stop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once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model’s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performance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stops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improving.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  <a:spcBef>
                          <a:spcPts val="7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Saves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preventing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unnecessary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has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already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converged.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Implement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early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stopping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validation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accuracy,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where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if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accuracy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plateaus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certain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number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of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epochs,</a:t>
                      </a:r>
                      <a:r>
                        <a:rPr dirty="0" sz="11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halted.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494030">
                        <a:lnSpc>
                          <a:spcPct val="103600"/>
                        </a:lnSpc>
                        <a:spcBef>
                          <a:spcPts val="28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Optimized Gradient Descent Algorithms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619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efficient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variants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gradient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l(Adam,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AdaGrad,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RMSProp)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that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adjust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rates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automatically.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 marR="306070">
                        <a:lnSpc>
                          <a:spcPct val="102699"/>
                        </a:lnSpc>
                        <a:spcBef>
                          <a:spcPts val="4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These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methods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converge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faster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vanilla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SGD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dynamically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adapting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rate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during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training. </a:t>
                      </a: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Adam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optimizer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(Adaptive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Moment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Estimation)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speed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convergence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compared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standard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SGD,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especially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presence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sparse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gradients.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137160">
                        <a:lnSpc>
                          <a:spcPct val="105500"/>
                        </a:lnSpc>
                        <a:spcBef>
                          <a:spcPts val="26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Hyperparameter Optimization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automated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tools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(Optuna,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Ray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Tune)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optimize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hyperparameters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efficiently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rather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manually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tuning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them.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 marR="68580">
                        <a:lnSpc>
                          <a:spcPct val="102699"/>
                        </a:lnSpc>
                        <a:spcBef>
                          <a:spcPts val="3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Optimizing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hyperparameters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lead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faster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convergence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better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performance,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saving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time. </a:t>
                      </a: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Optimizing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rate,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batch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size,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network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architecture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Bayesian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Optimization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methods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training time.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1600" y="1104900"/>
            <a:ext cx="9854565" cy="853440"/>
            <a:chOff x="101600" y="1104900"/>
            <a:chExt cx="9854565" cy="8534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1104900"/>
              <a:ext cx="9854184" cy="8534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104900"/>
              <a:ext cx="6245352" cy="8534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Top</a:t>
            </a:r>
            <a:r>
              <a:rPr dirty="0" spc="-100"/>
              <a:t> </a:t>
            </a:r>
            <a:r>
              <a:rPr dirty="0"/>
              <a:t>AI</a:t>
            </a:r>
            <a:r>
              <a:rPr dirty="0" spc="-90"/>
              <a:t> </a:t>
            </a:r>
            <a:r>
              <a:rPr dirty="0"/>
              <a:t>&amp;</a:t>
            </a:r>
            <a:r>
              <a:rPr dirty="0" spc="-105"/>
              <a:t> </a:t>
            </a:r>
            <a:r>
              <a:rPr dirty="0"/>
              <a:t>ML</a:t>
            </a:r>
            <a:r>
              <a:rPr dirty="0" spc="-95"/>
              <a:t> </a:t>
            </a:r>
            <a:r>
              <a:rPr dirty="0" spc="-10"/>
              <a:t>Frameworks</a:t>
            </a:r>
            <a:r>
              <a:rPr dirty="0" spc="-100"/>
              <a:t> </a:t>
            </a:r>
            <a:r>
              <a:rPr dirty="0"/>
              <a:t>(3/23/25</a:t>
            </a:r>
            <a:r>
              <a:rPr dirty="0" spc="-95"/>
              <a:t> </a:t>
            </a:r>
            <a:r>
              <a:rPr dirty="0"/>
              <a:t>Google</a:t>
            </a:r>
            <a:r>
              <a:rPr dirty="0" spc="-95"/>
              <a:t> </a:t>
            </a:r>
            <a:r>
              <a:rPr dirty="0" spc="-10"/>
              <a:t>search)</a:t>
            </a:r>
          </a:p>
        </p:txBody>
      </p:sp>
      <p:grpSp>
        <p:nvGrpSpPr>
          <p:cNvPr id="6" name="object 6" descr=""/>
          <p:cNvGrpSpPr/>
          <p:nvPr/>
        </p:nvGrpSpPr>
        <p:grpSpPr>
          <a:xfrm>
            <a:off x="749754" y="2543087"/>
            <a:ext cx="6248400" cy="3256915"/>
            <a:chOff x="749754" y="2543087"/>
            <a:chExt cx="6248400" cy="325691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7259" y="2614814"/>
              <a:ext cx="6000566" cy="3185172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5101352" y="2553364"/>
              <a:ext cx="1130935" cy="456565"/>
            </a:xfrm>
            <a:custGeom>
              <a:avLst/>
              <a:gdLst/>
              <a:ahLst/>
              <a:cxnLst/>
              <a:rect l="l" t="t" r="r" b="b"/>
              <a:pathLst>
                <a:path w="1130935" h="456564">
                  <a:moveTo>
                    <a:pt x="0" y="228136"/>
                  </a:moveTo>
                  <a:lnTo>
                    <a:pt x="14927" y="175827"/>
                  </a:lnTo>
                  <a:lnTo>
                    <a:pt x="57449" y="127807"/>
                  </a:lnTo>
                  <a:lnTo>
                    <a:pt x="124172" y="85448"/>
                  </a:lnTo>
                  <a:lnTo>
                    <a:pt x="165548" y="66819"/>
                  </a:lnTo>
                  <a:lnTo>
                    <a:pt x="211703" y="50119"/>
                  </a:lnTo>
                  <a:lnTo>
                    <a:pt x="262211" y="35518"/>
                  </a:lnTo>
                  <a:lnTo>
                    <a:pt x="316649" y="23188"/>
                  </a:lnTo>
                  <a:lnTo>
                    <a:pt x="374593" y="13300"/>
                  </a:lnTo>
                  <a:lnTo>
                    <a:pt x="435619" y="6025"/>
                  </a:lnTo>
                  <a:lnTo>
                    <a:pt x="499302" y="1534"/>
                  </a:lnTo>
                  <a:lnTo>
                    <a:pt x="565218" y="0"/>
                  </a:lnTo>
                  <a:lnTo>
                    <a:pt x="631135" y="1534"/>
                  </a:lnTo>
                  <a:lnTo>
                    <a:pt x="694818" y="6025"/>
                  </a:lnTo>
                  <a:lnTo>
                    <a:pt x="755844" y="13300"/>
                  </a:lnTo>
                  <a:lnTo>
                    <a:pt x="813788" y="23188"/>
                  </a:lnTo>
                  <a:lnTo>
                    <a:pt x="868226" y="35518"/>
                  </a:lnTo>
                  <a:lnTo>
                    <a:pt x="918734" y="50119"/>
                  </a:lnTo>
                  <a:lnTo>
                    <a:pt x="964889" y="66819"/>
                  </a:lnTo>
                  <a:lnTo>
                    <a:pt x="1006265" y="85448"/>
                  </a:lnTo>
                  <a:lnTo>
                    <a:pt x="1042440" y="105835"/>
                  </a:lnTo>
                  <a:lnTo>
                    <a:pt x="1097486" y="151195"/>
                  </a:lnTo>
                  <a:lnTo>
                    <a:pt x="1126635" y="201531"/>
                  </a:lnTo>
                  <a:lnTo>
                    <a:pt x="1130437" y="228136"/>
                  </a:lnTo>
                  <a:lnTo>
                    <a:pt x="1126635" y="254742"/>
                  </a:lnTo>
                  <a:lnTo>
                    <a:pt x="1097486" y="305077"/>
                  </a:lnTo>
                  <a:lnTo>
                    <a:pt x="1042440" y="350438"/>
                  </a:lnTo>
                  <a:lnTo>
                    <a:pt x="1006265" y="370824"/>
                  </a:lnTo>
                  <a:lnTo>
                    <a:pt x="964889" y="389453"/>
                  </a:lnTo>
                  <a:lnTo>
                    <a:pt x="918734" y="406154"/>
                  </a:lnTo>
                  <a:lnTo>
                    <a:pt x="868226" y="420755"/>
                  </a:lnTo>
                  <a:lnTo>
                    <a:pt x="813788" y="433085"/>
                  </a:lnTo>
                  <a:lnTo>
                    <a:pt x="755844" y="442973"/>
                  </a:lnTo>
                  <a:lnTo>
                    <a:pt x="694818" y="450248"/>
                  </a:lnTo>
                  <a:lnTo>
                    <a:pt x="631135" y="454738"/>
                  </a:lnTo>
                  <a:lnTo>
                    <a:pt x="565218" y="456273"/>
                  </a:lnTo>
                  <a:lnTo>
                    <a:pt x="499302" y="454738"/>
                  </a:lnTo>
                  <a:lnTo>
                    <a:pt x="435619" y="450248"/>
                  </a:lnTo>
                  <a:lnTo>
                    <a:pt x="374593" y="442973"/>
                  </a:lnTo>
                  <a:lnTo>
                    <a:pt x="316649" y="433085"/>
                  </a:lnTo>
                  <a:lnTo>
                    <a:pt x="262211" y="420755"/>
                  </a:lnTo>
                  <a:lnTo>
                    <a:pt x="211703" y="406154"/>
                  </a:lnTo>
                  <a:lnTo>
                    <a:pt x="165548" y="389453"/>
                  </a:lnTo>
                  <a:lnTo>
                    <a:pt x="124172" y="370824"/>
                  </a:lnTo>
                  <a:lnTo>
                    <a:pt x="87997" y="350438"/>
                  </a:lnTo>
                  <a:lnTo>
                    <a:pt x="32951" y="305077"/>
                  </a:lnTo>
                  <a:lnTo>
                    <a:pt x="3802" y="254742"/>
                  </a:lnTo>
                  <a:lnTo>
                    <a:pt x="0" y="228136"/>
                  </a:lnTo>
                  <a:close/>
                </a:path>
              </a:pathLst>
            </a:custGeom>
            <a:ln w="20551">
              <a:solidFill>
                <a:srgbClr val="E971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123445" y="3300343"/>
              <a:ext cx="1130935" cy="456565"/>
            </a:xfrm>
            <a:custGeom>
              <a:avLst/>
              <a:gdLst/>
              <a:ahLst/>
              <a:cxnLst/>
              <a:rect l="l" t="t" r="r" b="b"/>
              <a:pathLst>
                <a:path w="1130935" h="456564">
                  <a:moveTo>
                    <a:pt x="0" y="228136"/>
                  </a:moveTo>
                  <a:lnTo>
                    <a:pt x="14927" y="175827"/>
                  </a:lnTo>
                  <a:lnTo>
                    <a:pt x="57449" y="127807"/>
                  </a:lnTo>
                  <a:lnTo>
                    <a:pt x="124172" y="85448"/>
                  </a:lnTo>
                  <a:lnTo>
                    <a:pt x="165548" y="66819"/>
                  </a:lnTo>
                  <a:lnTo>
                    <a:pt x="211703" y="50119"/>
                  </a:lnTo>
                  <a:lnTo>
                    <a:pt x="262211" y="35518"/>
                  </a:lnTo>
                  <a:lnTo>
                    <a:pt x="316649" y="23188"/>
                  </a:lnTo>
                  <a:lnTo>
                    <a:pt x="374593" y="13300"/>
                  </a:lnTo>
                  <a:lnTo>
                    <a:pt x="435619" y="6025"/>
                  </a:lnTo>
                  <a:lnTo>
                    <a:pt x="499302" y="1534"/>
                  </a:lnTo>
                  <a:lnTo>
                    <a:pt x="565218" y="0"/>
                  </a:lnTo>
                  <a:lnTo>
                    <a:pt x="631135" y="1534"/>
                  </a:lnTo>
                  <a:lnTo>
                    <a:pt x="694818" y="6025"/>
                  </a:lnTo>
                  <a:lnTo>
                    <a:pt x="755844" y="13300"/>
                  </a:lnTo>
                  <a:lnTo>
                    <a:pt x="813788" y="23188"/>
                  </a:lnTo>
                  <a:lnTo>
                    <a:pt x="868226" y="35518"/>
                  </a:lnTo>
                  <a:lnTo>
                    <a:pt x="918734" y="50119"/>
                  </a:lnTo>
                  <a:lnTo>
                    <a:pt x="964889" y="66819"/>
                  </a:lnTo>
                  <a:lnTo>
                    <a:pt x="1006265" y="85448"/>
                  </a:lnTo>
                  <a:lnTo>
                    <a:pt x="1042440" y="105835"/>
                  </a:lnTo>
                  <a:lnTo>
                    <a:pt x="1097486" y="151195"/>
                  </a:lnTo>
                  <a:lnTo>
                    <a:pt x="1126635" y="201531"/>
                  </a:lnTo>
                  <a:lnTo>
                    <a:pt x="1130437" y="228136"/>
                  </a:lnTo>
                  <a:lnTo>
                    <a:pt x="1126635" y="254742"/>
                  </a:lnTo>
                  <a:lnTo>
                    <a:pt x="1097486" y="305077"/>
                  </a:lnTo>
                  <a:lnTo>
                    <a:pt x="1042440" y="350438"/>
                  </a:lnTo>
                  <a:lnTo>
                    <a:pt x="1006265" y="370824"/>
                  </a:lnTo>
                  <a:lnTo>
                    <a:pt x="964889" y="389453"/>
                  </a:lnTo>
                  <a:lnTo>
                    <a:pt x="918734" y="406154"/>
                  </a:lnTo>
                  <a:lnTo>
                    <a:pt x="868226" y="420755"/>
                  </a:lnTo>
                  <a:lnTo>
                    <a:pt x="813788" y="433085"/>
                  </a:lnTo>
                  <a:lnTo>
                    <a:pt x="755844" y="442973"/>
                  </a:lnTo>
                  <a:lnTo>
                    <a:pt x="694818" y="450248"/>
                  </a:lnTo>
                  <a:lnTo>
                    <a:pt x="631135" y="454738"/>
                  </a:lnTo>
                  <a:lnTo>
                    <a:pt x="565218" y="456273"/>
                  </a:lnTo>
                  <a:lnTo>
                    <a:pt x="499302" y="454738"/>
                  </a:lnTo>
                  <a:lnTo>
                    <a:pt x="435619" y="450248"/>
                  </a:lnTo>
                  <a:lnTo>
                    <a:pt x="374593" y="442973"/>
                  </a:lnTo>
                  <a:lnTo>
                    <a:pt x="316649" y="433085"/>
                  </a:lnTo>
                  <a:lnTo>
                    <a:pt x="262211" y="420755"/>
                  </a:lnTo>
                  <a:lnTo>
                    <a:pt x="211703" y="406154"/>
                  </a:lnTo>
                  <a:lnTo>
                    <a:pt x="165548" y="389453"/>
                  </a:lnTo>
                  <a:lnTo>
                    <a:pt x="124172" y="370824"/>
                  </a:lnTo>
                  <a:lnTo>
                    <a:pt x="87997" y="350438"/>
                  </a:lnTo>
                  <a:lnTo>
                    <a:pt x="32951" y="305077"/>
                  </a:lnTo>
                  <a:lnTo>
                    <a:pt x="3802" y="254742"/>
                  </a:lnTo>
                  <a:lnTo>
                    <a:pt x="0" y="228136"/>
                  </a:lnTo>
                  <a:close/>
                </a:path>
              </a:pathLst>
            </a:custGeom>
            <a:ln w="20551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2973036" y="2553362"/>
              <a:ext cx="1130935" cy="456565"/>
            </a:xfrm>
            <a:custGeom>
              <a:avLst/>
              <a:gdLst/>
              <a:ahLst/>
              <a:cxnLst/>
              <a:rect l="l" t="t" r="r" b="b"/>
              <a:pathLst>
                <a:path w="1130935" h="456564">
                  <a:moveTo>
                    <a:pt x="0" y="228136"/>
                  </a:moveTo>
                  <a:lnTo>
                    <a:pt x="14927" y="175827"/>
                  </a:lnTo>
                  <a:lnTo>
                    <a:pt x="57449" y="127807"/>
                  </a:lnTo>
                  <a:lnTo>
                    <a:pt x="124172" y="85448"/>
                  </a:lnTo>
                  <a:lnTo>
                    <a:pt x="165548" y="66819"/>
                  </a:lnTo>
                  <a:lnTo>
                    <a:pt x="211703" y="50119"/>
                  </a:lnTo>
                  <a:lnTo>
                    <a:pt x="262211" y="35518"/>
                  </a:lnTo>
                  <a:lnTo>
                    <a:pt x="316649" y="23188"/>
                  </a:lnTo>
                  <a:lnTo>
                    <a:pt x="374593" y="13300"/>
                  </a:lnTo>
                  <a:lnTo>
                    <a:pt x="435619" y="6025"/>
                  </a:lnTo>
                  <a:lnTo>
                    <a:pt x="499302" y="1534"/>
                  </a:lnTo>
                  <a:lnTo>
                    <a:pt x="565218" y="0"/>
                  </a:lnTo>
                  <a:lnTo>
                    <a:pt x="631135" y="1534"/>
                  </a:lnTo>
                  <a:lnTo>
                    <a:pt x="694818" y="6025"/>
                  </a:lnTo>
                  <a:lnTo>
                    <a:pt x="755844" y="13300"/>
                  </a:lnTo>
                  <a:lnTo>
                    <a:pt x="813788" y="23188"/>
                  </a:lnTo>
                  <a:lnTo>
                    <a:pt x="868226" y="35518"/>
                  </a:lnTo>
                  <a:lnTo>
                    <a:pt x="918734" y="50119"/>
                  </a:lnTo>
                  <a:lnTo>
                    <a:pt x="964889" y="66819"/>
                  </a:lnTo>
                  <a:lnTo>
                    <a:pt x="1006265" y="85448"/>
                  </a:lnTo>
                  <a:lnTo>
                    <a:pt x="1042440" y="105835"/>
                  </a:lnTo>
                  <a:lnTo>
                    <a:pt x="1097486" y="151195"/>
                  </a:lnTo>
                  <a:lnTo>
                    <a:pt x="1126635" y="201531"/>
                  </a:lnTo>
                  <a:lnTo>
                    <a:pt x="1130437" y="228136"/>
                  </a:lnTo>
                  <a:lnTo>
                    <a:pt x="1126635" y="254742"/>
                  </a:lnTo>
                  <a:lnTo>
                    <a:pt x="1097486" y="305077"/>
                  </a:lnTo>
                  <a:lnTo>
                    <a:pt x="1042440" y="350438"/>
                  </a:lnTo>
                  <a:lnTo>
                    <a:pt x="1006265" y="370824"/>
                  </a:lnTo>
                  <a:lnTo>
                    <a:pt x="964889" y="389453"/>
                  </a:lnTo>
                  <a:lnTo>
                    <a:pt x="918734" y="406154"/>
                  </a:lnTo>
                  <a:lnTo>
                    <a:pt x="868226" y="420755"/>
                  </a:lnTo>
                  <a:lnTo>
                    <a:pt x="813788" y="433085"/>
                  </a:lnTo>
                  <a:lnTo>
                    <a:pt x="755844" y="442973"/>
                  </a:lnTo>
                  <a:lnTo>
                    <a:pt x="694818" y="450248"/>
                  </a:lnTo>
                  <a:lnTo>
                    <a:pt x="631135" y="454738"/>
                  </a:lnTo>
                  <a:lnTo>
                    <a:pt x="565218" y="456273"/>
                  </a:lnTo>
                  <a:lnTo>
                    <a:pt x="499302" y="454738"/>
                  </a:lnTo>
                  <a:lnTo>
                    <a:pt x="435619" y="450248"/>
                  </a:lnTo>
                  <a:lnTo>
                    <a:pt x="374593" y="442973"/>
                  </a:lnTo>
                  <a:lnTo>
                    <a:pt x="316649" y="433085"/>
                  </a:lnTo>
                  <a:lnTo>
                    <a:pt x="262211" y="420755"/>
                  </a:lnTo>
                  <a:lnTo>
                    <a:pt x="211703" y="406154"/>
                  </a:lnTo>
                  <a:lnTo>
                    <a:pt x="165548" y="389453"/>
                  </a:lnTo>
                  <a:lnTo>
                    <a:pt x="124172" y="370824"/>
                  </a:lnTo>
                  <a:lnTo>
                    <a:pt x="87997" y="350438"/>
                  </a:lnTo>
                  <a:lnTo>
                    <a:pt x="32951" y="305077"/>
                  </a:lnTo>
                  <a:lnTo>
                    <a:pt x="3802" y="254742"/>
                  </a:lnTo>
                  <a:lnTo>
                    <a:pt x="0" y="228136"/>
                  </a:lnTo>
                  <a:close/>
                </a:path>
              </a:pathLst>
            </a:custGeom>
            <a:ln w="20551">
              <a:solidFill>
                <a:srgbClr val="E971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844721" y="2553362"/>
              <a:ext cx="1130935" cy="456565"/>
            </a:xfrm>
            <a:custGeom>
              <a:avLst/>
              <a:gdLst/>
              <a:ahLst/>
              <a:cxnLst/>
              <a:rect l="l" t="t" r="r" b="b"/>
              <a:pathLst>
                <a:path w="1130935" h="456564">
                  <a:moveTo>
                    <a:pt x="0" y="228136"/>
                  </a:moveTo>
                  <a:lnTo>
                    <a:pt x="14927" y="175827"/>
                  </a:lnTo>
                  <a:lnTo>
                    <a:pt x="57449" y="127807"/>
                  </a:lnTo>
                  <a:lnTo>
                    <a:pt x="124172" y="85448"/>
                  </a:lnTo>
                  <a:lnTo>
                    <a:pt x="165548" y="66819"/>
                  </a:lnTo>
                  <a:lnTo>
                    <a:pt x="211703" y="50119"/>
                  </a:lnTo>
                  <a:lnTo>
                    <a:pt x="262211" y="35518"/>
                  </a:lnTo>
                  <a:lnTo>
                    <a:pt x="316649" y="23188"/>
                  </a:lnTo>
                  <a:lnTo>
                    <a:pt x="374593" y="13300"/>
                  </a:lnTo>
                  <a:lnTo>
                    <a:pt x="435619" y="6025"/>
                  </a:lnTo>
                  <a:lnTo>
                    <a:pt x="499302" y="1534"/>
                  </a:lnTo>
                  <a:lnTo>
                    <a:pt x="565218" y="0"/>
                  </a:lnTo>
                  <a:lnTo>
                    <a:pt x="631135" y="1534"/>
                  </a:lnTo>
                  <a:lnTo>
                    <a:pt x="694818" y="6025"/>
                  </a:lnTo>
                  <a:lnTo>
                    <a:pt x="755844" y="13300"/>
                  </a:lnTo>
                  <a:lnTo>
                    <a:pt x="813788" y="23188"/>
                  </a:lnTo>
                  <a:lnTo>
                    <a:pt x="868226" y="35518"/>
                  </a:lnTo>
                  <a:lnTo>
                    <a:pt x="918734" y="50119"/>
                  </a:lnTo>
                  <a:lnTo>
                    <a:pt x="964889" y="66819"/>
                  </a:lnTo>
                  <a:lnTo>
                    <a:pt x="1006265" y="85448"/>
                  </a:lnTo>
                  <a:lnTo>
                    <a:pt x="1042440" y="105835"/>
                  </a:lnTo>
                  <a:lnTo>
                    <a:pt x="1097486" y="151195"/>
                  </a:lnTo>
                  <a:lnTo>
                    <a:pt x="1126635" y="201531"/>
                  </a:lnTo>
                  <a:lnTo>
                    <a:pt x="1130437" y="228136"/>
                  </a:lnTo>
                  <a:lnTo>
                    <a:pt x="1126635" y="254742"/>
                  </a:lnTo>
                  <a:lnTo>
                    <a:pt x="1097486" y="305077"/>
                  </a:lnTo>
                  <a:lnTo>
                    <a:pt x="1042440" y="350438"/>
                  </a:lnTo>
                  <a:lnTo>
                    <a:pt x="1006265" y="370824"/>
                  </a:lnTo>
                  <a:lnTo>
                    <a:pt x="964889" y="389453"/>
                  </a:lnTo>
                  <a:lnTo>
                    <a:pt x="918734" y="406154"/>
                  </a:lnTo>
                  <a:lnTo>
                    <a:pt x="868226" y="420755"/>
                  </a:lnTo>
                  <a:lnTo>
                    <a:pt x="813788" y="433085"/>
                  </a:lnTo>
                  <a:lnTo>
                    <a:pt x="755844" y="442973"/>
                  </a:lnTo>
                  <a:lnTo>
                    <a:pt x="694818" y="450248"/>
                  </a:lnTo>
                  <a:lnTo>
                    <a:pt x="631135" y="454738"/>
                  </a:lnTo>
                  <a:lnTo>
                    <a:pt x="565218" y="456273"/>
                  </a:lnTo>
                  <a:lnTo>
                    <a:pt x="499302" y="454738"/>
                  </a:lnTo>
                  <a:lnTo>
                    <a:pt x="435619" y="450248"/>
                  </a:lnTo>
                  <a:lnTo>
                    <a:pt x="374593" y="442973"/>
                  </a:lnTo>
                  <a:lnTo>
                    <a:pt x="316649" y="433085"/>
                  </a:lnTo>
                  <a:lnTo>
                    <a:pt x="262211" y="420755"/>
                  </a:lnTo>
                  <a:lnTo>
                    <a:pt x="211703" y="406154"/>
                  </a:lnTo>
                  <a:lnTo>
                    <a:pt x="165548" y="389453"/>
                  </a:lnTo>
                  <a:lnTo>
                    <a:pt x="124172" y="370824"/>
                  </a:lnTo>
                  <a:lnTo>
                    <a:pt x="87997" y="350438"/>
                  </a:lnTo>
                  <a:lnTo>
                    <a:pt x="32951" y="305077"/>
                  </a:lnTo>
                  <a:lnTo>
                    <a:pt x="3802" y="254742"/>
                  </a:lnTo>
                  <a:lnTo>
                    <a:pt x="0" y="228136"/>
                  </a:lnTo>
                  <a:close/>
                </a:path>
              </a:pathLst>
            </a:custGeom>
            <a:ln w="20551">
              <a:solidFill>
                <a:srgbClr val="E97132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025508" y="3717966"/>
              <a:ext cx="1130935" cy="456565"/>
            </a:xfrm>
            <a:custGeom>
              <a:avLst/>
              <a:gdLst/>
              <a:ahLst/>
              <a:cxnLst/>
              <a:rect l="l" t="t" r="r" b="b"/>
              <a:pathLst>
                <a:path w="1130935" h="456564">
                  <a:moveTo>
                    <a:pt x="0" y="228136"/>
                  </a:moveTo>
                  <a:lnTo>
                    <a:pt x="14927" y="175827"/>
                  </a:lnTo>
                  <a:lnTo>
                    <a:pt x="57449" y="127807"/>
                  </a:lnTo>
                  <a:lnTo>
                    <a:pt x="124172" y="85448"/>
                  </a:lnTo>
                  <a:lnTo>
                    <a:pt x="165548" y="66819"/>
                  </a:lnTo>
                  <a:lnTo>
                    <a:pt x="211703" y="50119"/>
                  </a:lnTo>
                  <a:lnTo>
                    <a:pt x="262211" y="35518"/>
                  </a:lnTo>
                  <a:lnTo>
                    <a:pt x="316649" y="23188"/>
                  </a:lnTo>
                  <a:lnTo>
                    <a:pt x="374593" y="13300"/>
                  </a:lnTo>
                  <a:lnTo>
                    <a:pt x="435619" y="6025"/>
                  </a:lnTo>
                  <a:lnTo>
                    <a:pt x="499302" y="1534"/>
                  </a:lnTo>
                  <a:lnTo>
                    <a:pt x="565218" y="0"/>
                  </a:lnTo>
                  <a:lnTo>
                    <a:pt x="631135" y="1534"/>
                  </a:lnTo>
                  <a:lnTo>
                    <a:pt x="694818" y="6025"/>
                  </a:lnTo>
                  <a:lnTo>
                    <a:pt x="755844" y="13300"/>
                  </a:lnTo>
                  <a:lnTo>
                    <a:pt x="813788" y="23188"/>
                  </a:lnTo>
                  <a:lnTo>
                    <a:pt x="868226" y="35518"/>
                  </a:lnTo>
                  <a:lnTo>
                    <a:pt x="918734" y="50119"/>
                  </a:lnTo>
                  <a:lnTo>
                    <a:pt x="964889" y="66819"/>
                  </a:lnTo>
                  <a:lnTo>
                    <a:pt x="1006265" y="85448"/>
                  </a:lnTo>
                  <a:lnTo>
                    <a:pt x="1042440" y="105835"/>
                  </a:lnTo>
                  <a:lnTo>
                    <a:pt x="1097486" y="151195"/>
                  </a:lnTo>
                  <a:lnTo>
                    <a:pt x="1126635" y="201531"/>
                  </a:lnTo>
                  <a:lnTo>
                    <a:pt x="1130437" y="228136"/>
                  </a:lnTo>
                  <a:lnTo>
                    <a:pt x="1126635" y="254742"/>
                  </a:lnTo>
                  <a:lnTo>
                    <a:pt x="1097486" y="305077"/>
                  </a:lnTo>
                  <a:lnTo>
                    <a:pt x="1042440" y="350438"/>
                  </a:lnTo>
                  <a:lnTo>
                    <a:pt x="1006265" y="370824"/>
                  </a:lnTo>
                  <a:lnTo>
                    <a:pt x="964889" y="389453"/>
                  </a:lnTo>
                  <a:lnTo>
                    <a:pt x="918734" y="406154"/>
                  </a:lnTo>
                  <a:lnTo>
                    <a:pt x="868226" y="420755"/>
                  </a:lnTo>
                  <a:lnTo>
                    <a:pt x="813788" y="433085"/>
                  </a:lnTo>
                  <a:lnTo>
                    <a:pt x="755844" y="442973"/>
                  </a:lnTo>
                  <a:lnTo>
                    <a:pt x="694818" y="450248"/>
                  </a:lnTo>
                  <a:lnTo>
                    <a:pt x="631135" y="454738"/>
                  </a:lnTo>
                  <a:lnTo>
                    <a:pt x="565218" y="456273"/>
                  </a:lnTo>
                  <a:lnTo>
                    <a:pt x="499302" y="454738"/>
                  </a:lnTo>
                  <a:lnTo>
                    <a:pt x="435619" y="450248"/>
                  </a:lnTo>
                  <a:lnTo>
                    <a:pt x="374593" y="442973"/>
                  </a:lnTo>
                  <a:lnTo>
                    <a:pt x="316649" y="433085"/>
                  </a:lnTo>
                  <a:lnTo>
                    <a:pt x="262211" y="420755"/>
                  </a:lnTo>
                  <a:lnTo>
                    <a:pt x="211703" y="406154"/>
                  </a:lnTo>
                  <a:lnTo>
                    <a:pt x="165548" y="389453"/>
                  </a:lnTo>
                  <a:lnTo>
                    <a:pt x="124172" y="370824"/>
                  </a:lnTo>
                  <a:lnTo>
                    <a:pt x="87997" y="350438"/>
                  </a:lnTo>
                  <a:lnTo>
                    <a:pt x="32951" y="305077"/>
                  </a:lnTo>
                  <a:lnTo>
                    <a:pt x="3802" y="254742"/>
                  </a:lnTo>
                  <a:lnTo>
                    <a:pt x="0" y="228136"/>
                  </a:lnTo>
                  <a:close/>
                </a:path>
              </a:pathLst>
            </a:custGeom>
            <a:ln w="20551">
              <a:solidFill>
                <a:srgbClr val="0070C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60030" y="2930133"/>
              <a:ext cx="1130935" cy="456565"/>
            </a:xfrm>
            <a:custGeom>
              <a:avLst/>
              <a:gdLst/>
              <a:ahLst/>
              <a:cxnLst/>
              <a:rect l="l" t="t" r="r" b="b"/>
              <a:pathLst>
                <a:path w="1130935" h="456564">
                  <a:moveTo>
                    <a:pt x="0" y="228136"/>
                  </a:moveTo>
                  <a:lnTo>
                    <a:pt x="14927" y="175827"/>
                  </a:lnTo>
                  <a:lnTo>
                    <a:pt x="57449" y="127807"/>
                  </a:lnTo>
                  <a:lnTo>
                    <a:pt x="124172" y="85448"/>
                  </a:lnTo>
                  <a:lnTo>
                    <a:pt x="165548" y="66819"/>
                  </a:lnTo>
                  <a:lnTo>
                    <a:pt x="211703" y="50119"/>
                  </a:lnTo>
                  <a:lnTo>
                    <a:pt x="262211" y="35518"/>
                  </a:lnTo>
                  <a:lnTo>
                    <a:pt x="316649" y="23188"/>
                  </a:lnTo>
                  <a:lnTo>
                    <a:pt x="374593" y="13300"/>
                  </a:lnTo>
                  <a:lnTo>
                    <a:pt x="435619" y="6025"/>
                  </a:lnTo>
                  <a:lnTo>
                    <a:pt x="499302" y="1534"/>
                  </a:lnTo>
                  <a:lnTo>
                    <a:pt x="565218" y="0"/>
                  </a:lnTo>
                  <a:lnTo>
                    <a:pt x="631135" y="1534"/>
                  </a:lnTo>
                  <a:lnTo>
                    <a:pt x="694818" y="6025"/>
                  </a:lnTo>
                  <a:lnTo>
                    <a:pt x="755844" y="13300"/>
                  </a:lnTo>
                  <a:lnTo>
                    <a:pt x="813788" y="23188"/>
                  </a:lnTo>
                  <a:lnTo>
                    <a:pt x="868226" y="35518"/>
                  </a:lnTo>
                  <a:lnTo>
                    <a:pt x="918734" y="50119"/>
                  </a:lnTo>
                  <a:lnTo>
                    <a:pt x="964889" y="66819"/>
                  </a:lnTo>
                  <a:lnTo>
                    <a:pt x="1006265" y="85448"/>
                  </a:lnTo>
                  <a:lnTo>
                    <a:pt x="1042440" y="105835"/>
                  </a:lnTo>
                  <a:lnTo>
                    <a:pt x="1097486" y="151195"/>
                  </a:lnTo>
                  <a:lnTo>
                    <a:pt x="1126635" y="201531"/>
                  </a:lnTo>
                  <a:lnTo>
                    <a:pt x="1130437" y="228136"/>
                  </a:lnTo>
                  <a:lnTo>
                    <a:pt x="1126635" y="254742"/>
                  </a:lnTo>
                  <a:lnTo>
                    <a:pt x="1097486" y="305077"/>
                  </a:lnTo>
                  <a:lnTo>
                    <a:pt x="1042440" y="350438"/>
                  </a:lnTo>
                  <a:lnTo>
                    <a:pt x="1006265" y="370824"/>
                  </a:lnTo>
                  <a:lnTo>
                    <a:pt x="964889" y="389453"/>
                  </a:lnTo>
                  <a:lnTo>
                    <a:pt x="918734" y="406154"/>
                  </a:lnTo>
                  <a:lnTo>
                    <a:pt x="868226" y="420755"/>
                  </a:lnTo>
                  <a:lnTo>
                    <a:pt x="813788" y="433085"/>
                  </a:lnTo>
                  <a:lnTo>
                    <a:pt x="755844" y="442973"/>
                  </a:lnTo>
                  <a:lnTo>
                    <a:pt x="694818" y="450248"/>
                  </a:lnTo>
                  <a:lnTo>
                    <a:pt x="631135" y="454738"/>
                  </a:lnTo>
                  <a:lnTo>
                    <a:pt x="565218" y="456273"/>
                  </a:lnTo>
                  <a:lnTo>
                    <a:pt x="499302" y="454738"/>
                  </a:lnTo>
                  <a:lnTo>
                    <a:pt x="435619" y="450248"/>
                  </a:lnTo>
                  <a:lnTo>
                    <a:pt x="374593" y="442973"/>
                  </a:lnTo>
                  <a:lnTo>
                    <a:pt x="316649" y="433085"/>
                  </a:lnTo>
                  <a:lnTo>
                    <a:pt x="262211" y="420755"/>
                  </a:lnTo>
                  <a:lnTo>
                    <a:pt x="211703" y="406154"/>
                  </a:lnTo>
                  <a:lnTo>
                    <a:pt x="165548" y="389453"/>
                  </a:lnTo>
                  <a:lnTo>
                    <a:pt x="124172" y="370824"/>
                  </a:lnTo>
                  <a:lnTo>
                    <a:pt x="87997" y="350438"/>
                  </a:lnTo>
                  <a:lnTo>
                    <a:pt x="32951" y="305077"/>
                  </a:lnTo>
                  <a:lnTo>
                    <a:pt x="3802" y="254742"/>
                  </a:lnTo>
                  <a:lnTo>
                    <a:pt x="0" y="228136"/>
                  </a:lnTo>
                  <a:close/>
                </a:path>
              </a:pathLst>
            </a:custGeom>
            <a:ln w="20551">
              <a:solidFill>
                <a:srgbClr val="E97132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1951682" y="6000020"/>
            <a:ext cx="3951604" cy="379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55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Checkout:</a:t>
            </a:r>
            <a:r>
              <a:rPr dirty="0" sz="1100" spc="4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https://</a:t>
            </a:r>
            <a:r>
              <a:rPr dirty="0" sz="1100">
                <a:latin typeface="Arial"/>
                <a:cs typeface="Arial"/>
                <a:hlinkClick r:id="rId5"/>
              </a:rPr>
              <a:t>www.valuecoders.com/blog/technology-</a:t>
            </a:r>
            <a:r>
              <a:rPr dirty="0" sz="1100" spc="-20">
                <a:latin typeface="Arial"/>
                <a:cs typeface="Arial"/>
                <a:hlinkClick r:id="rId5"/>
              </a:rPr>
              <a:t>and-</a:t>
            </a:r>
            <a:r>
              <a:rPr dirty="0" sz="1100" spc="-2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apps/winning-with-ai-and-machine-learning-</a:t>
            </a:r>
            <a:r>
              <a:rPr dirty="0" sz="1100" spc="-10">
                <a:latin typeface="Arial"/>
                <a:cs typeface="Arial"/>
              </a:rPr>
              <a:t>frameworks/</a:t>
            </a:r>
            <a:endParaRPr sz="11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346" y="1942765"/>
            <a:ext cx="3293745" cy="376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Strategy</a:t>
            </a:r>
            <a:r>
              <a:rPr dirty="0" spc="-85"/>
              <a:t> </a:t>
            </a:r>
            <a:r>
              <a:rPr dirty="0"/>
              <a:t>3:</a:t>
            </a:r>
            <a:r>
              <a:rPr dirty="0" spc="-70"/>
              <a:t> </a:t>
            </a:r>
            <a:r>
              <a:rPr dirty="0" spc="-10"/>
              <a:t>Parallelization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561246" y="2380807"/>
            <a:ext cx="8905240" cy="403860"/>
          </a:xfrm>
          <a:prstGeom prst="rect">
            <a:avLst/>
          </a:prstGeom>
        </p:spPr>
        <p:txBody>
          <a:bodyPr wrap="square" lIns="0" tIns="33655" rIns="0" bIns="0" rtlCol="0" vert="horz">
            <a:spAutoFit/>
          </a:bodyPr>
          <a:lstStyle/>
          <a:p>
            <a:pPr marL="12700" marR="5080">
              <a:lnSpc>
                <a:spcPts val="1420"/>
              </a:lnSpc>
              <a:spcBef>
                <a:spcPts val="265"/>
              </a:spcBef>
            </a:pPr>
            <a:r>
              <a:rPr dirty="0" sz="1300" spc="-10">
                <a:latin typeface="Arial"/>
                <a:cs typeface="Arial"/>
              </a:rPr>
              <a:t>Parallelization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helps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divide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workloads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across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multiple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processors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or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systems,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improving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efficiency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reducing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time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taken </a:t>
            </a:r>
            <a:r>
              <a:rPr dirty="0" sz="1300">
                <a:latin typeface="Arial"/>
                <a:cs typeface="Arial"/>
              </a:rPr>
              <a:t>to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train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models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or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process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data.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02519" y="2849196"/>
          <a:ext cx="9310370" cy="3185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85"/>
                <a:gridCol w="7971790"/>
              </a:tblGrid>
              <a:tr h="299720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100" spc="-10" b="1">
                          <a:solidFill>
                            <a:srgbClr val="215F9A"/>
                          </a:solidFill>
                          <a:latin typeface="Arial"/>
                          <a:cs typeface="Arial"/>
                        </a:rPr>
                        <a:t>STRATEGY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L w="9525">
                      <a:solidFill>
                        <a:srgbClr val="0A9DD5"/>
                      </a:solidFill>
                      <a:prstDash val="solid"/>
                    </a:lnL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dirty="0" sz="1100" spc="-20" b="1">
                          <a:solidFill>
                            <a:srgbClr val="215F9A"/>
                          </a:solidFill>
                          <a:latin typeface="Arial"/>
                          <a:cs typeface="Arial"/>
                        </a:rPr>
                        <a:t>WHAT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0005">
                    <a:lnR w="9525">
                      <a:solidFill>
                        <a:srgbClr val="0A9DD5"/>
                      </a:solidFill>
                      <a:prstDash val="solid"/>
                    </a:lnR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Parallelism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 marR="545465">
                        <a:lnSpc>
                          <a:spcPct val="107300"/>
                        </a:lnSpc>
                        <a:spcBef>
                          <a:spcPts val="209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Split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dataset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smaller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chunks,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each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processed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separate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worker.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Each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worker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gradients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independently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they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are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then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averaged/synchronized.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295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Distributes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load,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speeding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training.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PyTorch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Distributed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Parallelism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/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TensorFlow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Mirrored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Strategy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parallelize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across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multiple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GPUs.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6669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470534">
                        <a:lnSpc>
                          <a:spcPct val="105500"/>
                        </a:lnSpc>
                        <a:spcBef>
                          <a:spcPts val="26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Model Parallelism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3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Divide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parts,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where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each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runs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device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processor.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  <a:spcBef>
                          <a:spcPts val="7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Useful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very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that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fit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single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device’s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memory.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(like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GPT-3),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layers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parts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distributed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across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multiple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GPUs,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each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handling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specific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section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model.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91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591820">
                <a:tc>
                  <a:txBody>
                    <a:bodyPr/>
                    <a:lstStyle/>
                    <a:p>
                      <a:pPr marL="73660" marR="470534">
                        <a:lnSpc>
                          <a:spcPct val="105500"/>
                        </a:lnSpc>
                        <a:spcBef>
                          <a:spcPts val="260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Tensor Parallelism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02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Partition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tensors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(matrices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arrays)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across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multiple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devices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perform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operations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parallel.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  <a:spcBef>
                          <a:spcPts val="7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Helps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scale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that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cannot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fit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single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device.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Horovod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TensorFlow's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XLA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implement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tensor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parallelism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distribute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tensor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operations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across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multiple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GPUs.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470534">
                        <a:lnSpc>
                          <a:spcPct val="107300"/>
                        </a:lnSpc>
                        <a:spcBef>
                          <a:spcPts val="234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Pipeline Parallelism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 marR="308610">
                        <a:lnSpc>
                          <a:spcPct val="107300"/>
                        </a:lnSpc>
                        <a:spcBef>
                          <a:spcPts val="234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Split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deep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smaller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stages,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where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each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stage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processed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parallel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results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are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passed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along</a:t>
                      </a:r>
                      <a:r>
                        <a:rPr dirty="0" sz="11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pipeline.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295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Improves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throughput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idle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times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each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processor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them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parallel.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language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models,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GPU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layer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while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another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GPU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processes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different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layer.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2984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346" y="1942765"/>
            <a:ext cx="5245100" cy="376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Strategy</a:t>
            </a:r>
            <a:r>
              <a:rPr dirty="0" spc="-90"/>
              <a:t> </a:t>
            </a:r>
            <a:r>
              <a:rPr dirty="0"/>
              <a:t>4:</a:t>
            </a:r>
            <a:r>
              <a:rPr dirty="0" spc="-75"/>
              <a:t> </a:t>
            </a:r>
            <a:r>
              <a:rPr dirty="0" spc="-10"/>
              <a:t>Batching</a:t>
            </a:r>
            <a:r>
              <a:rPr dirty="0" spc="-80"/>
              <a:t> </a:t>
            </a:r>
            <a:r>
              <a:rPr dirty="0"/>
              <a:t>or</a:t>
            </a:r>
            <a:r>
              <a:rPr dirty="0" spc="-75"/>
              <a:t> </a:t>
            </a:r>
            <a:r>
              <a:rPr dirty="0"/>
              <a:t>Batch</a:t>
            </a:r>
            <a:r>
              <a:rPr dirty="0" spc="-80"/>
              <a:t> </a:t>
            </a:r>
            <a:r>
              <a:rPr dirty="0" spc="-10"/>
              <a:t>Computing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87332" y="2449865"/>
            <a:ext cx="8518525" cy="455930"/>
          </a:xfrm>
          <a:prstGeom prst="rect">
            <a:avLst/>
          </a:prstGeom>
        </p:spPr>
        <p:txBody>
          <a:bodyPr wrap="square" lIns="0" tIns="42545" rIns="0" bIns="0" rtlCol="0" vert="horz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335"/>
              </a:spcBef>
            </a:pPr>
            <a:r>
              <a:rPr dirty="0" sz="1500" spc="-20">
                <a:latin typeface="Arial"/>
                <a:cs typeface="Arial"/>
              </a:rPr>
              <a:t>Batch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computing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involves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processing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multiple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inputs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once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rather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than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one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at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a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time,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which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maximizes </a:t>
            </a:r>
            <a:r>
              <a:rPr dirty="0" sz="1500" spc="-30">
                <a:latin typeface="Arial"/>
                <a:cs typeface="Arial"/>
              </a:rPr>
              <a:t>computational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throughput.</a:t>
            </a:r>
            <a:endParaRPr sz="15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02519" y="3024942"/>
          <a:ext cx="9310370" cy="2712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85"/>
                <a:gridCol w="7971790"/>
              </a:tblGrid>
              <a:tr h="246379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spc="-10" b="1">
                          <a:solidFill>
                            <a:srgbClr val="215F9A"/>
                          </a:solidFill>
                          <a:latin typeface="Arial"/>
                          <a:cs typeface="Arial"/>
                        </a:rPr>
                        <a:t>STRATEGY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L w="9525">
                      <a:solidFill>
                        <a:srgbClr val="0A9DD5"/>
                      </a:solidFill>
                      <a:prstDash val="solid"/>
                    </a:lnL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25"/>
                        </a:spcBef>
                      </a:pPr>
                      <a:r>
                        <a:rPr dirty="0" sz="1100" spc="-20" b="1">
                          <a:solidFill>
                            <a:srgbClr val="215F9A"/>
                          </a:solidFill>
                          <a:latin typeface="Arial"/>
                          <a:cs typeface="Arial"/>
                        </a:rPr>
                        <a:t>WHAT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1275">
                    <a:lnR w="9525">
                      <a:solidFill>
                        <a:srgbClr val="0A9DD5"/>
                      </a:solidFill>
                      <a:prstDash val="solid"/>
                    </a:lnR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405765">
                        <a:lnSpc>
                          <a:spcPct val="105500"/>
                        </a:lnSpc>
                        <a:spcBef>
                          <a:spcPts val="25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Batching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for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Training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 marR="739140">
                        <a:lnSpc>
                          <a:spcPct val="105500"/>
                        </a:lnSpc>
                        <a:spcBef>
                          <a:spcPts val="25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What: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multiple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samples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parallel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(batch-wise)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instead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single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sample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at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time.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Why: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overhead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repetitive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allows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better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hardware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utilization.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295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Example: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batch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sizes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(e.g.,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64,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128,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256)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allows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parallelism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faster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GPUs,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leading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faster</a:t>
                      </a:r>
                      <a:r>
                        <a:rPr dirty="0" sz="1100" spc="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training.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937260">
                <a:tc>
                  <a:txBody>
                    <a:bodyPr/>
                    <a:lstStyle/>
                    <a:p>
                      <a:pPr marL="73660" marR="494030">
                        <a:lnSpc>
                          <a:spcPct val="101800"/>
                        </a:lnSpc>
                        <a:spcBef>
                          <a:spcPts val="30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Mini-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Batch Gradient Descent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 marR="327025">
                        <a:lnSpc>
                          <a:spcPct val="105500"/>
                        </a:lnSpc>
                        <a:spcBef>
                          <a:spcPts val="254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What: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Break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dataset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smaller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batches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gradient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updates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rather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than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entire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dataset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(which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is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computationally</a:t>
                      </a:r>
                      <a:r>
                        <a:rPr dirty="0" sz="11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expensive).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295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Why: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Speeds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training,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provides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good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trade-off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between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time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convergence.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 marR="210820">
                        <a:lnSpc>
                          <a:spcPts val="1300"/>
                        </a:lnSpc>
                        <a:spcBef>
                          <a:spcPts val="15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Example: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Instead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Full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Batch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Gradient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Descent,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Mini-Batch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Gradient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Descent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batches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size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32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64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speed</a:t>
                      </a:r>
                      <a:r>
                        <a:rPr dirty="0" sz="11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100" spc="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learning.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613410">
                        <a:lnSpc>
                          <a:spcPct val="105500"/>
                        </a:lnSpc>
                        <a:spcBef>
                          <a:spcPts val="26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Dynamic Batching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 marR="1824989">
                        <a:lnSpc>
                          <a:spcPct val="105500"/>
                        </a:lnSpc>
                        <a:spcBef>
                          <a:spcPts val="26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What: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Dynamically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adjust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batch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size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depending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system's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load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available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memory.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Why: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Helps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maintain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optimal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processing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load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ensures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efficient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resource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utilization.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295"/>
                        </a:lnSpc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Example: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real-time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inference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scenario,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you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can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dynamically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adjust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batch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size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incoming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requests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based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on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100" spc="8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capacity.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0346" y="1942765"/>
            <a:ext cx="4634865" cy="376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Strategy</a:t>
            </a:r>
            <a:r>
              <a:rPr dirty="0" spc="-110"/>
              <a:t> </a:t>
            </a:r>
            <a:r>
              <a:rPr dirty="0"/>
              <a:t>5:</a:t>
            </a:r>
            <a:r>
              <a:rPr dirty="0" spc="-95"/>
              <a:t> </a:t>
            </a:r>
            <a:r>
              <a:rPr dirty="0" spc="-10"/>
              <a:t>Effective</a:t>
            </a:r>
            <a:r>
              <a:rPr dirty="0" spc="-100"/>
              <a:t> </a:t>
            </a:r>
            <a:r>
              <a:rPr dirty="0"/>
              <a:t>Memory</a:t>
            </a:r>
            <a:r>
              <a:rPr dirty="0" spc="-105"/>
              <a:t> </a:t>
            </a:r>
            <a:r>
              <a:rPr dirty="0" spc="-10"/>
              <a:t>Usage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673047" y="2383855"/>
            <a:ext cx="6806565" cy="22415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00" spc="-10">
                <a:latin typeface="Arial"/>
                <a:cs typeface="Arial"/>
              </a:rPr>
              <a:t>Optimizing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memory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usage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ensures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that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models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fit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into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memory</a:t>
            </a:r>
            <a:r>
              <a:rPr dirty="0" sz="1300" spc="-5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constraints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run</a:t>
            </a:r>
            <a:r>
              <a:rPr dirty="0" sz="1300" spc="-5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efficiently.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402519" y="2682699"/>
          <a:ext cx="9310370" cy="3530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1585"/>
                <a:gridCol w="7971790"/>
              </a:tblGrid>
              <a:tr h="299720"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00" spc="-10" b="1">
                          <a:solidFill>
                            <a:srgbClr val="215F9A"/>
                          </a:solidFill>
                          <a:latin typeface="Arial"/>
                          <a:cs typeface="Arial"/>
                        </a:rPr>
                        <a:t>STRATEGY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L w="9525">
                      <a:solidFill>
                        <a:srgbClr val="0A9DD5"/>
                      </a:solidFill>
                      <a:prstDash val="solid"/>
                    </a:lnL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dirty="0" sz="1100" spc="-20" b="1">
                          <a:solidFill>
                            <a:srgbClr val="215F9A"/>
                          </a:solidFill>
                          <a:latin typeface="Arial"/>
                          <a:cs typeface="Arial"/>
                        </a:rPr>
                        <a:t>WHAT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8735">
                    <a:lnR w="9525">
                      <a:solidFill>
                        <a:srgbClr val="0A9DD5"/>
                      </a:solidFill>
                      <a:prstDash val="solid"/>
                    </a:lnR>
                    <a:lnT w="9525">
                      <a:solidFill>
                        <a:srgbClr val="0A9DD5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367665">
                        <a:lnSpc>
                          <a:spcPct val="105500"/>
                        </a:lnSpc>
                        <a:spcBef>
                          <a:spcPts val="245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Model Quantization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2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precision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model’s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weights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activations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(e.g.,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from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32-bit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8-bit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integers).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  <a:spcBef>
                          <a:spcPts val="7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usage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speeds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up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computation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without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sacrificing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too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much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accuracy.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ts val="131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TensorFlow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Lite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provides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tools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converting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quantized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weights,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significantly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model’s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100" spc="8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footprint.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064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764540">
                <a:tc>
                  <a:txBody>
                    <a:bodyPr/>
                    <a:lstStyle/>
                    <a:p>
                      <a:pPr marL="73660" marR="90170">
                        <a:lnSpc>
                          <a:spcPct val="105500"/>
                        </a:lnSpc>
                        <a:spcBef>
                          <a:spcPts val="250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Memory-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Mapped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I/O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 marR="601345">
                        <a:lnSpc>
                          <a:spcPct val="105500"/>
                        </a:lnSpc>
                        <a:spcBef>
                          <a:spcPts val="25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memory-mapped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files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load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datasets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into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chunks,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allowing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accessed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on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demand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without</a:t>
                      </a:r>
                      <a:r>
                        <a:rPr dirty="0" sz="1100" spc="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loading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entire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dataset.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usage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allows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handling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datasets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without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overloading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system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memory.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HDF5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file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format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datasets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allows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them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memory-mapped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fast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access.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937260">
                <a:tc>
                  <a:txBody>
                    <a:bodyPr/>
                    <a:lstStyle/>
                    <a:p>
                      <a:pPr marL="73660" marR="263525">
                        <a:lnSpc>
                          <a:spcPct val="105500"/>
                        </a:lnSpc>
                        <a:spcBef>
                          <a:spcPts val="254"/>
                        </a:spcBef>
                      </a:pPr>
                      <a:r>
                        <a:rPr dirty="0" sz="1100" spc="-10">
                          <a:latin typeface="Arial"/>
                          <a:cs typeface="Arial"/>
                        </a:rPr>
                        <a:t>Gradient Checkpointing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 marR="165735">
                        <a:lnSpc>
                          <a:spcPct val="105500"/>
                        </a:lnSpc>
                        <a:spcBef>
                          <a:spcPts val="254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Instead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storing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all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intermediate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activations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during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forward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pass,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recompute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them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during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the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backward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pass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5">
                          <a:latin typeface="Arial"/>
                          <a:cs typeface="Arial"/>
                        </a:rPr>
                        <a:t>to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save</a:t>
                      </a:r>
                      <a:r>
                        <a:rPr dirty="0" sz="1100" spc="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memory.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Reduces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usage,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especially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models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with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number</a:t>
                      </a:r>
                      <a:r>
                        <a:rPr dirty="0" sz="1100" spc="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layers.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 marR="86995">
                        <a:lnSpc>
                          <a:spcPts val="1300"/>
                        </a:lnSpc>
                        <a:spcBef>
                          <a:spcPts val="130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Libraries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PyTorch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TensorFlow</a:t>
                      </a:r>
                      <a:r>
                        <a:rPr dirty="0" sz="1100" spc="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provide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implementations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gradient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checkpointing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save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during training.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2384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591820">
                <a:tc>
                  <a:txBody>
                    <a:bodyPr/>
                    <a:lstStyle/>
                    <a:p>
                      <a:pPr marL="73660" marR="318135">
                        <a:lnSpc>
                          <a:spcPct val="105500"/>
                        </a:lnSpc>
                        <a:spcBef>
                          <a:spcPts val="265"/>
                        </a:spcBef>
                      </a:pPr>
                      <a:r>
                        <a:rPr dirty="0" sz="1100">
                          <a:latin typeface="Arial"/>
                          <a:cs typeface="Arial"/>
                        </a:rPr>
                        <a:t>Efficient</a:t>
                      </a:r>
                      <a:r>
                        <a:rPr dirty="0" sz="1100" spc="7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20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Structures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3660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What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efficient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structures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like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sparse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matrices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when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your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sparse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(contains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many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zeros).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Why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Save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by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only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storing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non-zero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elements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and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corresponding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indices.</a:t>
                      </a:r>
                      <a:endParaRPr sz="1100">
                        <a:latin typeface="Arial"/>
                        <a:cs typeface="Arial"/>
                      </a:endParaRPr>
                    </a:p>
                    <a:p>
                      <a:pPr marL="73660">
                        <a:lnSpc>
                          <a:spcPct val="100000"/>
                        </a:lnSpc>
                      </a:pPr>
                      <a:r>
                        <a:rPr dirty="0" sz="1100" i="1">
                          <a:latin typeface="Arial"/>
                          <a:cs typeface="Arial"/>
                        </a:rPr>
                        <a:t>Example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: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Using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scipy.sparse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100" spc="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sparse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matrices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to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store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data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in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100" spc="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100" spc="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>
                          <a:latin typeface="Arial"/>
                          <a:cs typeface="Arial"/>
                        </a:rPr>
                        <a:t>memory-efficient</a:t>
                      </a:r>
                      <a:r>
                        <a:rPr dirty="0" sz="1100" spc="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100" spc="-10">
                          <a:latin typeface="Arial"/>
                          <a:cs typeface="Arial"/>
                        </a:rPr>
                        <a:t>manner.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B="0" marT="4254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Summary</a:t>
            </a:r>
            <a:r>
              <a:rPr dirty="0" spc="-95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/>
              <a:t>Key</a:t>
            </a:r>
            <a:r>
              <a:rPr dirty="0" spc="-95"/>
              <a:t> </a:t>
            </a:r>
            <a:r>
              <a:rPr dirty="0" spc="-10"/>
              <a:t>Differences</a:t>
            </a:r>
            <a:r>
              <a:rPr dirty="0" spc="-90"/>
              <a:t> </a:t>
            </a:r>
            <a:r>
              <a:rPr dirty="0"/>
              <a:t>and</a:t>
            </a:r>
            <a:r>
              <a:rPr dirty="0" spc="-90"/>
              <a:t> </a:t>
            </a:r>
            <a:r>
              <a:rPr dirty="0"/>
              <a:t>When</a:t>
            </a:r>
            <a:r>
              <a:rPr dirty="0" spc="-85"/>
              <a:t> </a:t>
            </a:r>
            <a:r>
              <a:rPr dirty="0"/>
              <a:t>to</a:t>
            </a:r>
            <a:r>
              <a:rPr dirty="0" spc="-90"/>
              <a:t> </a:t>
            </a:r>
            <a:r>
              <a:rPr dirty="0"/>
              <a:t>Use</a:t>
            </a:r>
            <a:r>
              <a:rPr dirty="0" spc="-85"/>
              <a:t> </a:t>
            </a:r>
            <a:r>
              <a:rPr dirty="0"/>
              <a:t>Each</a:t>
            </a:r>
            <a:r>
              <a:rPr dirty="0" spc="-90"/>
              <a:t> </a:t>
            </a:r>
            <a:r>
              <a:rPr dirty="0" spc="-10"/>
              <a:t>Resource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698041" y="4792002"/>
            <a:ext cx="8292465" cy="1677670"/>
          </a:xfrm>
          <a:prstGeom prst="rect">
            <a:avLst/>
          </a:prstGeom>
        </p:spPr>
        <p:txBody>
          <a:bodyPr wrap="square" lIns="0" tIns="9461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dirty="0" sz="1300" spc="-10" b="1">
                <a:latin typeface="Arial"/>
                <a:cs typeface="Arial"/>
              </a:rPr>
              <a:t>Conclusion:</a:t>
            </a:r>
            <a:endParaRPr sz="13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650"/>
              </a:spcBef>
              <a:buSzPct val="61538"/>
              <a:buFont typeface="Arial"/>
              <a:buChar char="•"/>
              <a:tabLst>
                <a:tab pos="289560" algn="l"/>
              </a:tabLst>
            </a:pPr>
            <a:r>
              <a:rPr dirty="0" sz="1300" b="1">
                <a:latin typeface="Arial"/>
                <a:cs typeface="Arial"/>
              </a:rPr>
              <a:t>Use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CPUs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light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AI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workloads,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real-</a:t>
            </a:r>
            <a:r>
              <a:rPr dirty="0" sz="1300">
                <a:latin typeface="Arial"/>
                <a:cs typeface="Arial"/>
              </a:rPr>
              <a:t>time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inference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smaller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models,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general-</a:t>
            </a:r>
            <a:r>
              <a:rPr dirty="0" sz="1300" spc="-10">
                <a:latin typeface="Arial"/>
                <a:cs typeface="Arial"/>
              </a:rPr>
              <a:t>purpose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applications.</a:t>
            </a:r>
            <a:endParaRPr sz="1300">
              <a:latin typeface="Arial"/>
              <a:cs typeface="Arial"/>
            </a:endParaRPr>
          </a:p>
          <a:p>
            <a:pPr marL="289560" marR="536575" indent="-277495">
              <a:lnSpc>
                <a:spcPts val="1390"/>
              </a:lnSpc>
              <a:spcBef>
                <a:spcPts val="835"/>
              </a:spcBef>
              <a:buSzPct val="61538"/>
              <a:buFont typeface="Arial"/>
              <a:buChar char="•"/>
              <a:tabLst>
                <a:tab pos="289560" algn="l"/>
              </a:tabLst>
            </a:pPr>
            <a:r>
              <a:rPr dirty="0" sz="1300" b="1">
                <a:latin typeface="Arial"/>
                <a:cs typeface="Arial"/>
              </a:rPr>
              <a:t>Use</a:t>
            </a:r>
            <a:r>
              <a:rPr dirty="0" sz="1300" spc="-45" b="1">
                <a:latin typeface="Arial"/>
                <a:cs typeface="Arial"/>
              </a:rPr>
              <a:t> </a:t>
            </a:r>
            <a:r>
              <a:rPr dirty="0" sz="1300" b="1">
                <a:latin typeface="Arial"/>
                <a:cs typeface="Arial"/>
              </a:rPr>
              <a:t>GPUs</a:t>
            </a:r>
            <a:r>
              <a:rPr dirty="0" sz="1300" spc="-40" b="1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training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deep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learning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models,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handling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large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datasets,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performing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20">
                <a:latin typeface="Arial"/>
                <a:cs typeface="Arial"/>
              </a:rPr>
              <a:t>high-</a:t>
            </a:r>
            <a:r>
              <a:rPr dirty="0" sz="1300" spc="-10">
                <a:latin typeface="Arial"/>
                <a:cs typeface="Arial"/>
              </a:rPr>
              <a:t>throughput, parallelizable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computations.</a:t>
            </a:r>
            <a:endParaRPr sz="1300">
              <a:latin typeface="Arial"/>
              <a:cs typeface="Arial"/>
            </a:endParaRPr>
          </a:p>
          <a:p>
            <a:pPr marL="12700" marR="5080" indent="276860">
              <a:lnSpc>
                <a:spcPts val="1390"/>
              </a:lnSpc>
              <a:spcBef>
                <a:spcPts val="819"/>
              </a:spcBef>
              <a:buSzPct val="115384"/>
              <a:buChar char="•"/>
              <a:tabLst>
                <a:tab pos="289560" algn="l"/>
              </a:tabLst>
            </a:pP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choice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resource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also</a:t>
            </a:r>
            <a:r>
              <a:rPr dirty="0" sz="1300" spc="-4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depends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factors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like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budget,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scale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your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AI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workload,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whether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you're </a:t>
            </a:r>
            <a:r>
              <a:rPr dirty="0" sz="1300">
                <a:latin typeface="Arial"/>
                <a:cs typeface="Arial"/>
              </a:rPr>
              <a:t>working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on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research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or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production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deployment.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GPUs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are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generally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more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expensive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but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offer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significantly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better performance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deep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learning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tasks,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making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them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essential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for</a:t>
            </a:r>
            <a:r>
              <a:rPr dirty="0" sz="1300" spc="-35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most</a:t>
            </a:r>
            <a:r>
              <a:rPr dirty="0" sz="1300" spc="-3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AI</a:t>
            </a:r>
            <a:r>
              <a:rPr dirty="0" sz="1300" spc="-25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research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>
                <a:latin typeface="Arial"/>
                <a:cs typeface="Arial"/>
              </a:rPr>
              <a:t>and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production</a:t>
            </a:r>
            <a:r>
              <a:rPr dirty="0" sz="1300" spc="-40">
                <a:latin typeface="Arial"/>
                <a:cs typeface="Arial"/>
              </a:rPr>
              <a:t> </a:t>
            </a:r>
            <a:r>
              <a:rPr dirty="0" sz="1300" spc="-10">
                <a:latin typeface="Arial"/>
                <a:cs typeface="Arial"/>
              </a:rPr>
              <a:t>workloads.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774012" y="2592493"/>
          <a:ext cx="8587105" cy="21672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22730"/>
                <a:gridCol w="3636010"/>
                <a:gridCol w="3340734"/>
              </a:tblGrid>
              <a:tr h="196850">
                <a:tc>
                  <a:txBody>
                    <a:bodyPr/>
                    <a:lstStyle/>
                    <a:p>
                      <a:pPr algn="ctr">
                        <a:lnSpc>
                          <a:spcPts val="1455"/>
                        </a:lnSpc>
                      </a:pPr>
                      <a:r>
                        <a:rPr dirty="0" sz="1300" spc="-10" b="1">
                          <a:latin typeface="Arial"/>
                          <a:cs typeface="Arial"/>
                        </a:rPr>
                        <a:t>Factor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ts val="1455"/>
                        </a:lnSpc>
                      </a:pPr>
                      <a:r>
                        <a:rPr dirty="0" sz="1300" spc="-25" b="1">
                          <a:latin typeface="Arial"/>
                          <a:cs typeface="Arial"/>
                        </a:rPr>
                        <a:t>CPU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ts val="1455"/>
                        </a:lnSpc>
                      </a:pPr>
                      <a:r>
                        <a:rPr dirty="0" sz="1300" spc="-25" b="1">
                          <a:latin typeface="Arial"/>
                          <a:cs typeface="Arial"/>
                        </a:rPr>
                        <a:t>GPU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A6CAEC"/>
                    </a:solidFill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 spc="-10">
                          <a:latin typeface="Arial"/>
                          <a:cs typeface="Arial"/>
                        </a:rPr>
                        <a:t>Workload</a:t>
                      </a:r>
                      <a:r>
                        <a:rPr dirty="0" sz="13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Type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 spc="-20">
                          <a:latin typeface="Arial"/>
                          <a:cs typeface="Arial"/>
                        </a:rPr>
                        <a:t>General-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purpose</a:t>
                      </a:r>
                      <a:r>
                        <a:rPr dirty="0" sz="13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computing,</a:t>
                      </a:r>
                      <a:r>
                        <a:rPr dirty="0" sz="1300" spc="1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low-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parallel</a:t>
                      </a:r>
                      <a:r>
                        <a:rPr dirty="0" sz="1300" spc="-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tasks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Highly</a:t>
                      </a:r>
                      <a:r>
                        <a:rPr dirty="0" sz="13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parallel</a:t>
                      </a:r>
                      <a:r>
                        <a:rPr dirty="0" sz="13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tasks,</a:t>
                      </a:r>
                      <a:r>
                        <a:rPr dirty="0" sz="13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deep</a:t>
                      </a:r>
                      <a:r>
                        <a:rPr dirty="0" sz="13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learning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Core</a:t>
                      </a:r>
                      <a:r>
                        <a:rPr dirty="0" sz="13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Count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Few</a:t>
                      </a:r>
                      <a:r>
                        <a:rPr dirty="0" sz="13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powerful</a:t>
                      </a:r>
                      <a:r>
                        <a:rPr dirty="0" sz="13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cores</a:t>
                      </a:r>
                      <a:r>
                        <a:rPr dirty="0" sz="13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(4–16)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 spc="-10">
                          <a:latin typeface="Arial"/>
                          <a:cs typeface="Arial"/>
                        </a:rPr>
                        <a:t>Thousands</a:t>
                      </a:r>
                      <a:r>
                        <a:rPr dirty="0" sz="13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of</a:t>
                      </a:r>
                      <a:r>
                        <a:rPr dirty="0" sz="13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small</a:t>
                      </a:r>
                      <a:r>
                        <a:rPr dirty="0" sz="13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cores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pPr marL="55244">
                        <a:lnSpc>
                          <a:spcPts val="1485"/>
                        </a:lnSpc>
                      </a:pPr>
                      <a:r>
                        <a:rPr dirty="0" sz="1300" spc="-10">
                          <a:latin typeface="Arial"/>
                          <a:cs typeface="Arial"/>
                        </a:rPr>
                        <a:t>Parallelism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85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Limited,</a:t>
                      </a:r>
                      <a:r>
                        <a:rPr dirty="0" sz="13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optimized</a:t>
                      </a:r>
                      <a:r>
                        <a:rPr dirty="0" sz="13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3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serial</a:t>
                      </a:r>
                      <a:r>
                        <a:rPr dirty="0" sz="13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execution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594995">
                        <a:lnSpc>
                          <a:spcPts val="1510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Massive</a:t>
                      </a:r>
                      <a:r>
                        <a:rPr dirty="0" sz="13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parallelism</a:t>
                      </a:r>
                      <a:r>
                        <a:rPr dirty="0" sz="13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300" spc="-4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simultaneous computation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</a:tr>
              <a:tr h="394335">
                <a:tc>
                  <a:txBody>
                    <a:bodyPr/>
                    <a:lstStyle/>
                    <a:p>
                      <a:pPr marL="55244">
                        <a:lnSpc>
                          <a:spcPts val="1495"/>
                        </a:lnSpc>
                      </a:pPr>
                      <a:r>
                        <a:rPr dirty="0" sz="1300" spc="-10">
                          <a:latin typeface="Arial"/>
                          <a:cs typeface="Arial"/>
                        </a:rPr>
                        <a:t>Performance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95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Strong</a:t>
                      </a:r>
                      <a:r>
                        <a:rPr dirty="0" sz="13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single-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threaded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performance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 marR="243840">
                        <a:lnSpc>
                          <a:spcPts val="1490"/>
                        </a:lnSpc>
                        <a:spcBef>
                          <a:spcPts val="25"/>
                        </a:spcBef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Better</a:t>
                      </a:r>
                      <a:r>
                        <a:rPr dirty="0" sz="13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performance</a:t>
                      </a:r>
                      <a:r>
                        <a:rPr dirty="0" sz="13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on</a:t>
                      </a:r>
                      <a:r>
                        <a:rPr dirty="0" sz="13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3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datasets</a:t>
                      </a:r>
                      <a:r>
                        <a:rPr dirty="0" sz="1300" spc="-5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5">
                          <a:latin typeface="Arial"/>
                          <a:cs typeface="Arial"/>
                        </a:rPr>
                        <a:t>and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complex</a:t>
                      </a:r>
                      <a:r>
                        <a:rPr dirty="0" sz="13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models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3175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 spc="-10">
                          <a:latin typeface="Arial"/>
                          <a:cs typeface="Arial"/>
                        </a:rPr>
                        <a:t>Memory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 spc="-20">
                          <a:latin typeface="Arial"/>
                          <a:cs typeface="Arial"/>
                        </a:rPr>
                        <a:t>High-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speed</a:t>
                      </a:r>
                      <a:r>
                        <a:rPr dirty="0" sz="13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RAM,</a:t>
                      </a:r>
                      <a:r>
                        <a:rPr dirty="0" sz="13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smaller</a:t>
                      </a:r>
                      <a:r>
                        <a:rPr dirty="0" sz="13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capacity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 spc="-20">
                          <a:latin typeface="Arial"/>
                          <a:cs typeface="Arial"/>
                        </a:rPr>
                        <a:t>High-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bandwidth</a:t>
                      </a:r>
                      <a:r>
                        <a:rPr dirty="0" sz="13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VRAM,</a:t>
                      </a:r>
                      <a:r>
                        <a:rPr dirty="0" sz="13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300" spc="-4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capacity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</a:tr>
              <a:tr h="196850"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Power</a:t>
                      </a:r>
                      <a:r>
                        <a:rPr dirty="0" sz="1300" spc="-6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Efficiency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More</a:t>
                      </a:r>
                      <a:r>
                        <a:rPr dirty="0" sz="13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power-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efficient</a:t>
                      </a:r>
                      <a:r>
                        <a:rPr dirty="0" sz="13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3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small</a:t>
                      </a:r>
                      <a:r>
                        <a:rPr dirty="0" sz="13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tasks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455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Less</a:t>
                      </a:r>
                      <a:r>
                        <a:rPr dirty="0" sz="13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power-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efficient</a:t>
                      </a:r>
                      <a:r>
                        <a:rPr dirty="0" sz="13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for</a:t>
                      </a:r>
                      <a:r>
                        <a:rPr dirty="0" sz="1300" spc="-1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intensive</a:t>
                      </a:r>
                      <a:r>
                        <a:rPr dirty="0" sz="1300" spc="-2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workloads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</a:tcPr>
                </a:tc>
              </a:tr>
              <a:tr h="394335">
                <a:tc>
                  <a:txBody>
                    <a:bodyPr/>
                    <a:lstStyle/>
                    <a:p>
                      <a:pPr marL="55244">
                        <a:lnSpc>
                          <a:spcPts val="1500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Best</a:t>
                      </a:r>
                      <a:r>
                        <a:rPr dirty="0" sz="13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Use</a:t>
                      </a:r>
                      <a:r>
                        <a:rPr dirty="0" sz="13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Cases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500"/>
                        </a:lnSpc>
                      </a:pPr>
                      <a:r>
                        <a:rPr dirty="0" sz="1300">
                          <a:latin typeface="Arial"/>
                          <a:cs typeface="Arial"/>
                        </a:rPr>
                        <a:t>Small</a:t>
                      </a:r>
                      <a:r>
                        <a:rPr dirty="0" sz="13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models,</a:t>
                      </a:r>
                      <a:r>
                        <a:rPr dirty="0" sz="13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inference,</a:t>
                      </a:r>
                      <a:r>
                        <a:rPr dirty="0" sz="1300" spc="-3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general-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purpose</a:t>
                      </a:r>
                      <a:r>
                        <a:rPr dirty="0" sz="1300" spc="-3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tasks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252729">
                        <a:lnSpc>
                          <a:spcPts val="1510"/>
                        </a:lnSpc>
                      </a:pPr>
                      <a:r>
                        <a:rPr dirty="0" sz="1300" spc="-10">
                          <a:latin typeface="Arial"/>
                          <a:cs typeface="Arial"/>
                        </a:rPr>
                        <a:t>Training</a:t>
                      </a:r>
                      <a:r>
                        <a:rPr dirty="0" sz="1300" spc="-70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deep</a:t>
                      </a:r>
                      <a:r>
                        <a:rPr dirty="0" sz="13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learning</a:t>
                      </a:r>
                      <a:r>
                        <a:rPr dirty="0" sz="13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models,</a:t>
                      </a:r>
                      <a:r>
                        <a:rPr dirty="0" sz="1300" spc="-5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>
                          <a:latin typeface="Arial"/>
                          <a:cs typeface="Arial"/>
                        </a:rPr>
                        <a:t>large</a:t>
                      </a:r>
                      <a:r>
                        <a:rPr dirty="0" sz="1300" spc="-65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300" spc="-20">
                          <a:latin typeface="Arial"/>
                          <a:cs typeface="Arial"/>
                        </a:rPr>
                        <a:t>data </a:t>
                      </a:r>
                      <a:r>
                        <a:rPr dirty="0" sz="1300" spc="-10">
                          <a:latin typeface="Arial"/>
                          <a:cs typeface="Arial"/>
                        </a:rPr>
                        <a:t>processing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B="0" marT="0">
                    <a:lnL w="12700">
                      <a:solidFill>
                        <a:srgbClr val="156082"/>
                      </a:solidFill>
                      <a:prstDash val="solid"/>
                    </a:lnL>
                    <a:lnR w="12700">
                      <a:solidFill>
                        <a:srgbClr val="156082"/>
                      </a:solidFill>
                      <a:prstDash val="solid"/>
                    </a:lnR>
                    <a:lnT w="12700">
                      <a:solidFill>
                        <a:srgbClr val="156082"/>
                      </a:solidFill>
                      <a:prstDash val="solid"/>
                    </a:lnT>
                    <a:lnB w="12700">
                      <a:solidFill>
                        <a:srgbClr val="156082"/>
                      </a:solidFill>
                      <a:prstDash val="solid"/>
                    </a:lnB>
                    <a:solidFill>
                      <a:srgbClr val="E7F0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1600" y="1104900"/>
            <a:ext cx="9854565" cy="853440"/>
            <a:chOff x="101600" y="1104900"/>
            <a:chExt cx="9854565" cy="8534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1104900"/>
              <a:ext cx="9854184" cy="8534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104900"/>
              <a:ext cx="6245352" cy="8534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34445" y="2651555"/>
            <a:ext cx="3115310" cy="7734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900" spc="-20"/>
              <a:t>Thank</a:t>
            </a:r>
            <a:r>
              <a:rPr dirty="0" sz="4900" spc="-295"/>
              <a:t> </a:t>
            </a:r>
            <a:r>
              <a:rPr dirty="0" sz="4900" spc="-75"/>
              <a:t>You!</a:t>
            </a:r>
            <a:endParaRPr sz="4900"/>
          </a:p>
        </p:txBody>
      </p:sp>
      <p:sp>
        <p:nvSpPr>
          <p:cNvPr id="6" name="object 6" descr=""/>
          <p:cNvSpPr txBox="1"/>
          <p:nvPr/>
        </p:nvSpPr>
        <p:spPr>
          <a:xfrm>
            <a:off x="834445" y="3989627"/>
            <a:ext cx="1238885" cy="7734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4900" spc="-320">
                <a:latin typeface="Arial"/>
                <a:cs typeface="Arial"/>
              </a:rPr>
              <a:t>Q&amp;A</a:t>
            </a:r>
            <a:endParaRPr sz="49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055579" y="6305150"/>
            <a:ext cx="161925" cy="178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000" spc="-25">
                <a:solidFill>
                  <a:srgbClr val="757575"/>
                </a:solidFill>
                <a:latin typeface="Arial"/>
                <a:cs typeface="Arial"/>
              </a:rPr>
              <a:t>54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410903" y="5118126"/>
            <a:ext cx="5235575" cy="628015"/>
          </a:xfrm>
          <a:prstGeom prst="rect">
            <a:avLst/>
          </a:prstGeom>
        </p:spPr>
        <p:txBody>
          <a:bodyPr wrap="square" lIns="0" tIns="15430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215"/>
              </a:spcBef>
            </a:pPr>
            <a:r>
              <a:rPr dirty="0" sz="1600">
                <a:solidFill>
                  <a:srgbClr val="0D3AB8"/>
                </a:solidFill>
                <a:latin typeface="Helvetica Neue"/>
                <a:cs typeface="Helvetica Neue"/>
              </a:rPr>
              <a:t>If you</a:t>
            </a:r>
            <a:r>
              <a:rPr dirty="0" sz="1600" spc="10">
                <a:solidFill>
                  <a:srgbClr val="0D3AB8"/>
                </a:solidFill>
                <a:latin typeface="Helvetica Neue"/>
                <a:cs typeface="Helvetica Neue"/>
              </a:rPr>
              <a:t> </a:t>
            </a:r>
            <a:r>
              <a:rPr dirty="0" sz="1600">
                <a:solidFill>
                  <a:srgbClr val="0D3AB8"/>
                </a:solidFill>
                <a:latin typeface="Helvetica Neue"/>
                <a:cs typeface="Helvetica Neue"/>
              </a:rPr>
              <a:t>have</a:t>
            </a:r>
            <a:r>
              <a:rPr dirty="0" sz="1600" spc="10">
                <a:solidFill>
                  <a:srgbClr val="0D3AB8"/>
                </a:solidFill>
                <a:latin typeface="Helvetica Neue"/>
                <a:cs typeface="Helvetica Neue"/>
              </a:rPr>
              <a:t> </a:t>
            </a:r>
            <a:r>
              <a:rPr dirty="0" sz="1600">
                <a:solidFill>
                  <a:srgbClr val="0D3AB8"/>
                </a:solidFill>
                <a:latin typeface="Helvetica Neue"/>
                <a:cs typeface="Helvetica Neue"/>
              </a:rPr>
              <a:t>problems,</a:t>
            </a:r>
            <a:r>
              <a:rPr dirty="0" sz="1600" spc="-5">
                <a:solidFill>
                  <a:srgbClr val="0D3AB8"/>
                </a:solidFill>
                <a:latin typeface="Helvetica Neue"/>
                <a:cs typeface="Helvetica Neue"/>
              </a:rPr>
              <a:t> </a:t>
            </a:r>
            <a:r>
              <a:rPr dirty="0" sz="1600">
                <a:solidFill>
                  <a:srgbClr val="0D3AB8"/>
                </a:solidFill>
                <a:latin typeface="Helvetica Neue"/>
                <a:cs typeface="Helvetica Neue"/>
              </a:rPr>
              <a:t>please</a:t>
            </a:r>
            <a:r>
              <a:rPr dirty="0" sz="1600" spc="10">
                <a:solidFill>
                  <a:srgbClr val="0D3AB8"/>
                </a:solidFill>
                <a:latin typeface="Helvetica Neue"/>
                <a:cs typeface="Helvetica Neue"/>
              </a:rPr>
              <a:t> </a:t>
            </a:r>
            <a:r>
              <a:rPr dirty="0" sz="1600">
                <a:solidFill>
                  <a:srgbClr val="0D3AB8"/>
                </a:solidFill>
                <a:latin typeface="Helvetica Neue"/>
                <a:cs typeface="Helvetica Neue"/>
              </a:rPr>
              <a:t>contact</a:t>
            </a:r>
            <a:r>
              <a:rPr dirty="0" sz="1600" spc="10">
                <a:solidFill>
                  <a:srgbClr val="0D3AB8"/>
                </a:solidFill>
                <a:latin typeface="Helvetica Neue"/>
                <a:cs typeface="Helvetica Neue"/>
              </a:rPr>
              <a:t> </a:t>
            </a:r>
            <a:r>
              <a:rPr dirty="0" sz="1600" spc="-10" b="1">
                <a:solidFill>
                  <a:srgbClr val="0D3AB8"/>
                </a:solidFill>
                <a:latin typeface="Helvetica Neue"/>
                <a:cs typeface="Helvetica Neue"/>
                <a:hlinkClick r:id="rId4"/>
              </a:rPr>
              <a:t>consult@sdsc.edu</a:t>
            </a:r>
            <a:endParaRPr sz="1600">
              <a:latin typeface="Helvetica Neue"/>
              <a:cs typeface="Helvetica Neue"/>
            </a:endParaRPr>
          </a:p>
          <a:p>
            <a:pPr algn="ctr" marR="635">
              <a:lnSpc>
                <a:spcPct val="100000"/>
              </a:lnSpc>
              <a:spcBef>
                <a:spcPts val="625"/>
              </a:spcBef>
            </a:pPr>
            <a:r>
              <a:rPr dirty="0" u="heavy" sz="900" spc="235">
                <a:solidFill>
                  <a:srgbClr val="4E95D9"/>
                </a:solidFill>
                <a:uFill>
                  <a:solidFill>
                    <a:srgbClr val="4E95D9"/>
                  </a:solidFill>
                </a:uFill>
                <a:latin typeface="Helvetica Neue"/>
                <a:cs typeface="Helvetica Neue"/>
              </a:rPr>
              <a:t> </a:t>
            </a:r>
            <a:r>
              <a:rPr dirty="0" u="heavy" sz="900" spc="-20">
                <a:solidFill>
                  <a:srgbClr val="4E95D9"/>
                </a:solidFill>
                <a:uFill>
                  <a:solidFill>
                    <a:srgbClr val="4E95D9"/>
                  </a:solidFill>
                </a:uFill>
                <a:latin typeface="Helvetica Neue"/>
                <a:cs typeface="Helvetica Neue"/>
              </a:rPr>
              <a:t>https://github.com/sdsc-complecs/interactive-</a:t>
            </a:r>
            <a:r>
              <a:rPr dirty="0" u="heavy" sz="900" spc="-10">
                <a:solidFill>
                  <a:srgbClr val="4E95D9"/>
                </a:solidFill>
                <a:uFill>
                  <a:solidFill>
                    <a:srgbClr val="4E95D9"/>
                  </a:solidFill>
                </a:uFill>
                <a:latin typeface="Helvetica Neue"/>
                <a:cs typeface="Helvetica Neue"/>
              </a:rPr>
              <a:t>computing</a:t>
            </a:r>
            <a:r>
              <a:rPr dirty="0" sz="900" spc="-10">
                <a:solidFill>
                  <a:srgbClr val="4E95D9"/>
                </a:solidFill>
                <a:latin typeface="Helvetica Neue"/>
                <a:cs typeface="Helvetica Neue"/>
              </a:rPr>
              <a:t>/</a:t>
            </a:r>
            <a:endParaRPr sz="900">
              <a:latin typeface="Helvetica Neue"/>
              <a:cs typeface="Helvetica Neue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9578" y="2034205"/>
            <a:ext cx="1404620" cy="37655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Resources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88331" y="2590336"/>
            <a:ext cx="8728710" cy="3893185"/>
          </a:xfrm>
          <a:prstGeom prst="rect">
            <a:avLst/>
          </a:prstGeom>
        </p:spPr>
        <p:txBody>
          <a:bodyPr wrap="square" lIns="0" tIns="27939" rIns="0" bIns="0" rtlCol="0" vert="horz">
            <a:spAutoFit/>
          </a:bodyPr>
          <a:lstStyle/>
          <a:p>
            <a:pPr algn="r" marL="276860" marR="4026535" indent="-276860">
              <a:lnSpc>
                <a:spcPct val="100000"/>
              </a:lnSpc>
              <a:spcBef>
                <a:spcPts val="219"/>
              </a:spcBef>
              <a:buClr>
                <a:srgbClr val="000000"/>
              </a:buClr>
              <a:buChar char="•"/>
              <a:tabLst>
                <a:tab pos="276860" algn="l"/>
              </a:tabLst>
            </a:pPr>
            <a:r>
              <a:rPr dirty="0" sz="1500">
                <a:solidFill>
                  <a:srgbClr val="215F9A"/>
                </a:solidFill>
                <a:latin typeface="Arial"/>
                <a:cs typeface="Arial"/>
              </a:rPr>
              <a:t>AI</a:t>
            </a:r>
            <a:r>
              <a:rPr dirty="0" sz="1500" spc="-45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500" spc="-30">
                <a:solidFill>
                  <a:srgbClr val="215F9A"/>
                </a:solidFill>
                <a:latin typeface="Arial"/>
                <a:cs typeface="Arial"/>
              </a:rPr>
              <a:t>Unlocked</a:t>
            </a:r>
            <a:r>
              <a:rPr dirty="0" sz="1500" spc="-6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215F9A"/>
                </a:solidFill>
                <a:latin typeface="Arial"/>
                <a:cs typeface="Arial"/>
              </a:rPr>
              <a:t>GitHub</a:t>
            </a:r>
            <a:r>
              <a:rPr dirty="0" sz="1500" spc="-6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215F9A"/>
                </a:solidFill>
                <a:latin typeface="Arial"/>
                <a:cs typeface="Arial"/>
              </a:rPr>
              <a:t>Repo</a:t>
            </a:r>
            <a:r>
              <a:rPr dirty="0" sz="1500" spc="-25">
                <a:latin typeface="Arial"/>
                <a:cs typeface="Arial"/>
              </a:rPr>
              <a:t>,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30">
                <a:latin typeface="Arial"/>
                <a:cs typeface="Arial"/>
              </a:rPr>
              <a:t>including</a:t>
            </a:r>
            <a:r>
              <a:rPr dirty="0" sz="1500" spc="-6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this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presentation:</a:t>
            </a:r>
            <a:endParaRPr sz="1500">
              <a:latin typeface="Arial"/>
              <a:cs typeface="Arial"/>
            </a:endParaRPr>
          </a:p>
          <a:p>
            <a:pPr algn="r" lvl="1" marL="276860" marR="3978910" indent="-276860">
              <a:lnSpc>
                <a:spcPct val="100000"/>
              </a:lnSpc>
              <a:spcBef>
                <a:spcPts val="320"/>
              </a:spcBef>
              <a:buSzPct val="115384"/>
              <a:buChar char="•"/>
              <a:tabLst>
                <a:tab pos="276860" algn="l"/>
              </a:tabLst>
            </a:pPr>
            <a:r>
              <a:rPr dirty="0" u="heavy" sz="1300" spc="-2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https://github.com/sdsc-complecs/interactive-</a:t>
            </a:r>
            <a:r>
              <a:rPr dirty="0" u="heavy" sz="13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computing</a:t>
            </a:r>
            <a:r>
              <a:rPr dirty="0" sz="1300" spc="-10">
                <a:latin typeface="Arial"/>
                <a:cs typeface="Arial"/>
              </a:rPr>
              <a:t>/</a:t>
            </a:r>
            <a:endParaRPr sz="13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54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SDSC</a:t>
            </a:r>
            <a:r>
              <a:rPr dirty="0" sz="1500" spc="-6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Resources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195"/>
              </a:spcBef>
              <a:buChar char="•"/>
              <a:tabLst>
                <a:tab pos="659130" algn="l"/>
              </a:tabLst>
            </a:pPr>
            <a:r>
              <a:rPr dirty="0" sz="1500" spc="-25">
                <a:latin typeface="Arial"/>
                <a:cs typeface="Arial"/>
              </a:rPr>
              <a:t>HPC/CI</a:t>
            </a:r>
            <a:r>
              <a:rPr dirty="0" sz="1500" spc="5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On-</a:t>
            </a:r>
            <a:r>
              <a:rPr dirty="0" sz="1500" spc="-35">
                <a:latin typeface="Arial"/>
                <a:cs typeface="Arial"/>
              </a:rPr>
              <a:t>Demand</a:t>
            </a:r>
            <a:r>
              <a:rPr dirty="0" sz="1500" spc="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Training</a:t>
            </a:r>
            <a:r>
              <a:rPr dirty="0" sz="1500" spc="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Catalog:</a:t>
            </a:r>
            <a:r>
              <a:rPr dirty="0" sz="1500" spc="55">
                <a:latin typeface="Arial"/>
                <a:cs typeface="Arial"/>
              </a:rPr>
              <a:t> </a:t>
            </a:r>
            <a:r>
              <a:rPr dirty="0" u="heavy" sz="1300" spc="-2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300" spc="-2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  <a:hlinkClick r:id="rId2"/>
              </a:rPr>
              <a:t>www.sdsc.edu/education/on-</a:t>
            </a:r>
            <a:r>
              <a:rPr dirty="0" u="heavy" sz="1300" spc="-2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  <a:hlinkClick r:id="rId2"/>
              </a:rPr>
              <a:t>demand-</a:t>
            </a:r>
            <a:r>
              <a:rPr dirty="0" u="heavy" sz="13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  <a:hlinkClick r:id="rId2"/>
              </a:rPr>
              <a:t>learning/index.htm</a:t>
            </a:r>
            <a:r>
              <a:rPr dirty="0" sz="1300" spc="-10">
                <a:solidFill>
                  <a:srgbClr val="467886"/>
                </a:solidFill>
                <a:latin typeface="Arial"/>
                <a:cs typeface="Arial"/>
                <a:hlinkClick r:id="rId2"/>
              </a:rPr>
              <a:t>l</a:t>
            </a:r>
            <a:endParaRPr sz="13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95"/>
              </a:spcBef>
              <a:buClr>
                <a:srgbClr val="000000"/>
              </a:buClr>
              <a:buChar char="•"/>
              <a:tabLst>
                <a:tab pos="659130" algn="l"/>
              </a:tabLst>
            </a:pPr>
            <a:r>
              <a:rPr dirty="0" sz="1500" spc="-30">
                <a:solidFill>
                  <a:srgbClr val="215F9A"/>
                </a:solidFill>
                <a:latin typeface="Arial"/>
                <a:cs typeface="Arial"/>
              </a:rPr>
              <a:t>HPC</a:t>
            </a:r>
            <a:r>
              <a:rPr dirty="0" sz="1500" spc="75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500" spc="-30">
                <a:solidFill>
                  <a:srgbClr val="215F9A"/>
                </a:solidFill>
                <a:latin typeface="Arial"/>
                <a:cs typeface="Arial"/>
              </a:rPr>
              <a:t>Example</a:t>
            </a:r>
            <a:r>
              <a:rPr dirty="0" sz="1500" spc="85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215F9A"/>
                </a:solidFill>
                <a:latin typeface="Arial"/>
                <a:cs typeface="Arial"/>
              </a:rPr>
              <a:t>Code:</a:t>
            </a:r>
            <a:r>
              <a:rPr dirty="0" sz="1500" spc="105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300" spc="-20">
                <a:solidFill>
                  <a:srgbClr val="215F9A"/>
                </a:solidFill>
                <a:latin typeface="Arial"/>
                <a:cs typeface="Arial"/>
              </a:rPr>
              <a:t>https://github.com/sdsc-hpc-training-org/hpctr-</a:t>
            </a:r>
            <a:r>
              <a:rPr dirty="0" sz="1300" spc="-10">
                <a:solidFill>
                  <a:srgbClr val="215F9A"/>
                </a:solidFill>
                <a:latin typeface="Arial"/>
                <a:cs typeface="Arial"/>
              </a:rPr>
              <a:t>examples</a:t>
            </a:r>
            <a:endParaRPr sz="13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215"/>
              </a:spcBef>
              <a:buChar char="•"/>
              <a:tabLst>
                <a:tab pos="659130" algn="l"/>
              </a:tabLst>
            </a:pPr>
            <a:r>
              <a:rPr dirty="0" sz="1500" spc="-40">
                <a:latin typeface="Arial"/>
                <a:cs typeface="Arial"/>
              </a:rPr>
              <a:t>Hands-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HPC/CI Training: </a:t>
            </a:r>
            <a:r>
              <a:rPr dirty="0" sz="1500" spc="-30">
                <a:latin typeface="Arial"/>
                <a:cs typeface="Arial"/>
              </a:rPr>
              <a:t>https://hpc-</a:t>
            </a:r>
            <a:r>
              <a:rPr dirty="0" sz="1500" spc="-10">
                <a:latin typeface="Arial"/>
                <a:cs typeface="Arial"/>
              </a:rPr>
              <a:t>training.sdsc.edu/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195"/>
              </a:spcBef>
              <a:buChar char="•"/>
              <a:tabLst>
                <a:tab pos="659130" algn="l"/>
              </a:tabLst>
            </a:pPr>
            <a:r>
              <a:rPr dirty="0" sz="1500" spc="-30">
                <a:latin typeface="Arial"/>
                <a:cs typeface="Arial"/>
              </a:rPr>
              <a:t>Running</a:t>
            </a:r>
            <a:r>
              <a:rPr dirty="0" sz="1500" spc="-5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notebooks</a:t>
            </a:r>
            <a:endParaRPr sz="1500">
              <a:latin typeface="Arial"/>
              <a:cs typeface="Arial"/>
            </a:endParaRPr>
          </a:p>
          <a:p>
            <a:pPr lvl="2" marL="1028700" indent="-276860">
              <a:lnSpc>
                <a:spcPct val="100000"/>
              </a:lnSpc>
              <a:spcBef>
                <a:spcPts val="210"/>
              </a:spcBef>
              <a:buSzPct val="93750"/>
              <a:buChar char="•"/>
              <a:tabLst>
                <a:tab pos="1028700" algn="l"/>
              </a:tabLst>
            </a:pPr>
            <a:r>
              <a:rPr dirty="0" sz="1600">
                <a:latin typeface="Arial"/>
                <a:cs typeface="Arial"/>
              </a:rPr>
              <a:t>Using</a:t>
            </a:r>
            <a:r>
              <a:rPr dirty="0" sz="1600" spc="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galyleo:</a:t>
            </a:r>
            <a:r>
              <a:rPr dirty="0" sz="1600" spc="405">
                <a:latin typeface="Arial"/>
                <a:cs typeface="Arial"/>
              </a:rPr>
              <a:t> </a:t>
            </a:r>
            <a:r>
              <a:rPr dirty="0" u="heavy" sz="1300" spc="-24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https://github.com/mkandes/galyleo</a:t>
            </a:r>
            <a:endParaRPr sz="1300">
              <a:latin typeface="Arial"/>
              <a:cs typeface="Arial"/>
            </a:endParaRPr>
          </a:p>
          <a:p>
            <a:pPr lvl="2" marL="1028700" indent="-276860">
              <a:lnSpc>
                <a:spcPct val="100000"/>
              </a:lnSpc>
              <a:spcBef>
                <a:spcPts val="170"/>
              </a:spcBef>
              <a:buClr>
                <a:srgbClr val="000000"/>
              </a:buClr>
              <a:buChar char="•"/>
              <a:tabLst>
                <a:tab pos="1028700" algn="l"/>
              </a:tabLst>
            </a:pPr>
            <a:r>
              <a:rPr dirty="0" sz="1500" spc="-30">
                <a:solidFill>
                  <a:srgbClr val="215F9A"/>
                </a:solidFill>
                <a:latin typeface="Arial"/>
                <a:cs typeface="Arial"/>
              </a:rPr>
              <a:t>Expanse</a:t>
            </a:r>
            <a:r>
              <a:rPr dirty="0" sz="1500" spc="125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500" spc="-30">
                <a:solidFill>
                  <a:srgbClr val="215F9A"/>
                </a:solidFill>
                <a:latin typeface="Arial"/>
                <a:cs typeface="Arial"/>
              </a:rPr>
              <a:t>Notebooks</a:t>
            </a:r>
            <a:r>
              <a:rPr dirty="0" sz="1500" spc="130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215F9A"/>
                </a:solidFill>
                <a:latin typeface="Arial"/>
                <a:cs typeface="Arial"/>
              </a:rPr>
              <a:t>Collection:</a:t>
            </a:r>
            <a:r>
              <a:rPr dirty="0" sz="1500" spc="-55">
                <a:solidFill>
                  <a:srgbClr val="215F9A"/>
                </a:solidFill>
                <a:latin typeface="Arial"/>
                <a:cs typeface="Arial"/>
              </a:rPr>
              <a:t> </a:t>
            </a:r>
            <a:r>
              <a:rPr dirty="0" u="heavy" sz="1300" spc="-110">
                <a:solidFill>
                  <a:srgbClr val="215F9A"/>
                </a:solidFill>
                <a:uFill>
                  <a:solidFill>
                    <a:srgbClr val="215F9A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300" spc="-20">
                <a:solidFill>
                  <a:srgbClr val="215F9A"/>
                </a:solidFill>
                <a:uFill>
                  <a:solidFill>
                    <a:srgbClr val="215F9A"/>
                  </a:solidFill>
                </a:uFill>
                <a:latin typeface="Arial"/>
                <a:cs typeface="Arial"/>
              </a:rPr>
              <a:t>https://github.com/sdsc-hpc-training-org/Expanse-</a:t>
            </a:r>
            <a:r>
              <a:rPr dirty="0" u="heavy" sz="1300" spc="-10">
                <a:solidFill>
                  <a:srgbClr val="215F9A"/>
                </a:solidFill>
                <a:uFill>
                  <a:solidFill>
                    <a:srgbClr val="215F9A"/>
                  </a:solidFill>
                </a:uFill>
                <a:latin typeface="Arial"/>
                <a:cs typeface="Arial"/>
              </a:rPr>
              <a:t>Notebooks</a:t>
            </a:r>
            <a:endParaRPr sz="13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219"/>
              </a:spcBef>
              <a:buChar char="•"/>
              <a:tabLst>
                <a:tab pos="659130" algn="l"/>
              </a:tabLst>
            </a:pPr>
            <a:r>
              <a:rPr dirty="0" sz="1500" spc="-30">
                <a:latin typeface="Arial"/>
                <a:cs typeface="Arial"/>
              </a:rPr>
              <a:t>Expanse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50"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lvl="2" marL="1028700" indent="-276860">
              <a:lnSpc>
                <a:spcPct val="100000"/>
              </a:lnSpc>
              <a:spcBef>
                <a:spcPts val="185"/>
              </a:spcBef>
              <a:buSzPct val="93750"/>
              <a:buChar char="•"/>
              <a:tabLst>
                <a:tab pos="1028700" algn="l"/>
              </a:tabLst>
            </a:pPr>
            <a:r>
              <a:rPr dirty="0" sz="1600">
                <a:latin typeface="Arial"/>
                <a:cs typeface="Arial"/>
              </a:rPr>
              <a:t>Project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page:</a:t>
            </a:r>
            <a:r>
              <a:rPr dirty="0" sz="1600" spc="-80">
                <a:latin typeface="Arial"/>
                <a:cs typeface="Arial"/>
              </a:rPr>
              <a:t> </a:t>
            </a:r>
            <a:r>
              <a:rPr dirty="0" u="heavy" sz="1600" spc="-305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expanse.sdsc.edu</a:t>
            </a:r>
            <a:endParaRPr sz="1600">
              <a:latin typeface="Arial"/>
              <a:cs typeface="Arial"/>
            </a:endParaRPr>
          </a:p>
          <a:p>
            <a:pPr lvl="2" marL="1028700" indent="-276860">
              <a:lnSpc>
                <a:spcPct val="100000"/>
              </a:lnSpc>
              <a:spcBef>
                <a:spcPts val="195"/>
              </a:spcBef>
              <a:buSzPct val="93750"/>
              <a:buChar char="•"/>
              <a:tabLst>
                <a:tab pos="1028700" algn="l"/>
              </a:tabLst>
            </a:pPr>
            <a:r>
              <a:rPr dirty="0" sz="1600">
                <a:latin typeface="Arial"/>
                <a:cs typeface="Arial"/>
              </a:rPr>
              <a:t>User</a:t>
            </a:r>
            <a:r>
              <a:rPr dirty="0" sz="1600" spc="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Guide:</a:t>
            </a:r>
            <a:r>
              <a:rPr dirty="0" sz="1600" spc="-85">
                <a:latin typeface="Arial"/>
                <a:cs typeface="Arial"/>
              </a:rPr>
              <a:t> </a:t>
            </a:r>
            <a:r>
              <a:rPr dirty="0" u="heavy" sz="1600" spc="-3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 </a:t>
            </a:r>
            <a:r>
              <a:rPr dirty="0" u="heavy" sz="1600" spc="-1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https://expanse.sdsc.edu/support/user_guides/expanse.htm</a:t>
            </a:r>
            <a:r>
              <a:rPr dirty="0" sz="1600" spc="-10">
                <a:latin typeface="Arial"/>
                <a:cs typeface="Arial"/>
              </a:rPr>
              <a:t>l</a:t>
            </a:r>
            <a:endParaRPr sz="1600">
              <a:latin typeface="Arial"/>
              <a:cs typeface="Arial"/>
            </a:endParaRPr>
          </a:p>
          <a:p>
            <a:pPr marL="289560" indent="-276860">
              <a:lnSpc>
                <a:spcPct val="100000"/>
              </a:lnSpc>
              <a:spcBef>
                <a:spcPts val="58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Problems?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Contact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  <a:hlinkClick r:id="rId3"/>
              </a:rPr>
              <a:t>consult@sdsc.edu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65"/>
              </a:spcBef>
            </a:pPr>
            <a:endParaRPr sz="15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</a:pPr>
            <a:r>
              <a:rPr dirty="0" sz="1000" spc="-25">
                <a:solidFill>
                  <a:srgbClr val="757575"/>
                </a:solidFill>
                <a:latin typeface="Arial"/>
                <a:cs typeface="Arial"/>
              </a:rPr>
              <a:t>55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Popular</a:t>
            </a:r>
            <a:r>
              <a:rPr dirty="0" spc="-80"/>
              <a:t> </a:t>
            </a:r>
            <a:r>
              <a:rPr dirty="0"/>
              <a:t>AI</a:t>
            </a:r>
            <a:r>
              <a:rPr dirty="0" spc="-80"/>
              <a:t> </a:t>
            </a:r>
            <a:r>
              <a:rPr dirty="0"/>
              <a:t>&amp;</a:t>
            </a:r>
            <a:r>
              <a:rPr dirty="0" spc="-100"/>
              <a:t> </a:t>
            </a:r>
            <a:r>
              <a:rPr dirty="0"/>
              <a:t>ML</a:t>
            </a:r>
            <a:r>
              <a:rPr dirty="0" spc="-85"/>
              <a:t> </a:t>
            </a:r>
            <a:r>
              <a:rPr dirty="0" spc="-10"/>
              <a:t>Frameworks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645199"/>
            <a:ext cx="8125459" cy="2673985"/>
          </a:xfrm>
          <a:prstGeom prst="rect">
            <a:avLst/>
          </a:prstGeom>
        </p:spPr>
        <p:txBody>
          <a:bodyPr wrap="square" lIns="0" tIns="40005" rIns="0" bIns="0" rtlCol="0" vert="horz">
            <a:spAutoFit/>
          </a:bodyPr>
          <a:lstStyle/>
          <a:p>
            <a:pPr marL="289560" indent="-276860">
              <a:lnSpc>
                <a:spcPct val="100000"/>
              </a:lnSpc>
              <a:spcBef>
                <a:spcPts val="315"/>
              </a:spcBef>
              <a:buChar char="•"/>
              <a:tabLst>
                <a:tab pos="289560" algn="l"/>
              </a:tabLst>
            </a:pPr>
            <a:r>
              <a:rPr dirty="0" sz="1500" spc="-10">
                <a:latin typeface="Arial"/>
                <a:cs typeface="Arial"/>
              </a:rPr>
              <a:t>Tensorflow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215"/>
              </a:spcBef>
              <a:buChar char="•"/>
              <a:tabLst>
                <a:tab pos="659130" algn="l"/>
              </a:tabLst>
            </a:pPr>
            <a:r>
              <a:rPr dirty="0" sz="1500" spc="-20">
                <a:latin typeface="Arial"/>
                <a:cs typeface="Arial"/>
              </a:rPr>
              <a:t>Runs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on</a:t>
            </a:r>
            <a:r>
              <a:rPr dirty="0" sz="1500" spc="-85">
                <a:latin typeface="Arial"/>
                <a:cs typeface="Arial"/>
              </a:rPr>
              <a:t> </a:t>
            </a:r>
            <a:r>
              <a:rPr dirty="0" sz="1500" spc="-20">
                <a:latin typeface="Arial"/>
                <a:cs typeface="Arial"/>
              </a:rPr>
              <a:t>CPU,</a:t>
            </a:r>
            <a:r>
              <a:rPr dirty="0" sz="1500" spc="-75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GPU</a:t>
            </a:r>
            <a:endParaRPr sz="1500">
              <a:latin typeface="Arial"/>
              <a:cs typeface="Arial"/>
            </a:endParaRPr>
          </a:p>
          <a:p>
            <a:pPr lvl="1" marL="659130" marR="363855" indent="-277495">
              <a:lnSpc>
                <a:spcPts val="1610"/>
              </a:lnSpc>
              <a:spcBef>
                <a:spcPts val="309"/>
              </a:spcBef>
              <a:buClr>
                <a:srgbClr val="000000"/>
              </a:buClr>
              <a:buChar char="•"/>
              <a:tabLst>
                <a:tab pos="659130" algn="l"/>
              </a:tabLst>
            </a:pPr>
            <a:r>
              <a:rPr dirty="0" sz="1500" spc="-120">
                <a:solidFill>
                  <a:srgbClr val="1F1F1F"/>
                </a:solidFill>
                <a:latin typeface="Arial"/>
                <a:cs typeface="Arial"/>
              </a:rPr>
              <a:t>Google</a:t>
            </a:r>
            <a:r>
              <a:rPr dirty="0" sz="1500" spc="-6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80">
                <a:solidFill>
                  <a:srgbClr val="1F1F1F"/>
                </a:solidFill>
                <a:latin typeface="Arial"/>
                <a:cs typeface="Arial"/>
              </a:rPr>
              <a:t>Tensorflow</a:t>
            </a:r>
            <a:r>
              <a:rPr dirty="0" sz="1500" spc="-7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125">
                <a:solidFill>
                  <a:srgbClr val="1F1F1F"/>
                </a:solidFill>
                <a:latin typeface="Arial"/>
                <a:cs typeface="Arial"/>
              </a:rPr>
              <a:t>Processing</a:t>
            </a:r>
            <a:r>
              <a:rPr dirty="0" sz="1500" spc="-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80">
                <a:solidFill>
                  <a:srgbClr val="1F1F1F"/>
                </a:solidFill>
                <a:latin typeface="Arial"/>
                <a:cs typeface="Arial"/>
              </a:rPr>
              <a:t>Units</a:t>
            </a:r>
            <a:r>
              <a:rPr dirty="0" sz="1500" spc="-6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150">
                <a:solidFill>
                  <a:srgbClr val="1F1F1F"/>
                </a:solidFill>
                <a:latin typeface="Arial"/>
                <a:cs typeface="Arial"/>
              </a:rPr>
              <a:t>(TPUs).</a:t>
            </a:r>
            <a:r>
              <a:rPr dirty="0" sz="1500" spc="-5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215">
                <a:solidFill>
                  <a:srgbClr val="1F1F1F"/>
                </a:solidFill>
                <a:latin typeface="Arial"/>
                <a:cs typeface="Arial"/>
              </a:rPr>
              <a:t>GPUs</a:t>
            </a:r>
            <a:r>
              <a:rPr dirty="0" sz="1500" spc="-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90">
                <a:solidFill>
                  <a:srgbClr val="1F1F1F"/>
                </a:solidFill>
                <a:latin typeface="Arial"/>
                <a:cs typeface="Arial"/>
              </a:rPr>
              <a:t>are</a:t>
            </a:r>
            <a:r>
              <a:rPr dirty="0" sz="1500" spc="-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90">
                <a:solidFill>
                  <a:srgbClr val="1F1F1F"/>
                </a:solidFill>
                <a:latin typeface="Arial"/>
                <a:cs typeface="Arial"/>
              </a:rPr>
              <a:t>commonly</a:t>
            </a:r>
            <a:r>
              <a:rPr dirty="0" sz="1500" spc="-6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114">
                <a:solidFill>
                  <a:srgbClr val="1F1F1F"/>
                </a:solidFill>
                <a:latin typeface="Arial"/>
                <a:cs typeface="Arial"/>
              </a:rPr>
              <a:t>used</a:t>
            </a:r>
            <a:r>
              <a:rPr dirty="0" sz="1500" spc="-65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1F1F1F"/>
                </a:solidFill>
                <a:latin typeface="Arial"/>
                <a:cs typeface="Arial"/>
              </a:rPr>
              <a:t>for</a:t>
            </a:r>
            <a:r>
              <a:rPr dirty="0" sz="1500" spc="-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95">
                <a:solidFill>
                  <a:srgbClr val="1F1F1F"/>
                </a:solidFill>
                <a:latin typeface="Arial"/>
                <a:cs typeface="Arial"/>
              </a:rPr>
              <a:t>deep</a:t>
            </a:r>
            <a:r>
              <a:rPr dirty="0" sz="1500" spc="-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80">
                <a:solidFill>
                  <a:srgbClr val="1F1F1F"/>
                </a:solidFill>
                <a:latin typeface="Arial"/>
                <a:cs typeface="Arial"/>
              </a:rPr>
              <a:t>learning</a:t>
            </a:r>
            <a:r>
              <a:rPr dirty="0" sz="1500" spc="-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1F1F1F"/>
                </a:solidFill>
                <a:latin typeface="Arial"/>
                <a:cs typeface="Arial"/>
              </a:rPr>
              <a:t>model </a:t>
            </a:r>
            <a:r>
              <a:rPr dirty="0" sz="1500" spc="-55">
                <a:solidFill>
                  <a:srgbClr val="1F1F1F"/>
                </a:solidFill>
                <a:latin typeface="Arial"/>
                <a:cs typeface="Arial"/>
              </a:rPr>
              <a:t>training</a:t>
            </a:r>
            <a:r>
              <a:rPr dirty="0" sz="1500" spc="-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100">
                <a:solidFill>
                  <a:srgbClr val="1F1F1F"/>
                </a:solidFill>
                <a:latin typeface="Arial"/>
                <a:cs typeface="Arial"/>
              </a:rPr>
              <a:t>and</a:t>
            </a:r>
            <a:r>
              <a:rPr dirty="0" sz="1500" spc="-60">
                <a:solidFill>
                  <a:srgbClr val="1F1F1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1F1F1F"/>
                </a:solidFill>
                <a:latin typeface="Arial"/>
                <a:cs typeface="Arial"/>
              </a:rPr>
              <a:t>inference.</a:t>
            </a:r>
            <a:endParaRPr sz="1500">
              <a:latin typeface="Arial"/>
              <a:cs typeface="Arial"/>
            </a:endParaRPr>
          </a:p>
          <a:p>
            <a:pPr lvl="1" marL="659130" marR="5080" indent="-277495">
              <a:lnSpc>
                <a:spcPts val="1490"/>
              </a:lnSpc>
              <a:spcBef>
                <a:spcPts val="475"/>
              </a:spcBef>
              <a:buChar char="•"/>
              <a:tabLst>
                <a:tab pos="659130" algn="l"/>
              </a:tabLst>
            </a:pPr>
            <a:r>
              <a:rPr dirty="0" sz="1500" spc="-20">
                <a:latin typeface="Arial"/>
                <a:cs typeface="Arial"/>
              </a:rPr>
              <a:t>Keras: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 spc="-40">
                <a:latin typeface="Arial"/>
                <a:cs typeface="Arial"/>
              </a:rPr>
              <a:t>high-</a:t>
            </a:r>
            <a:r>
              <a:rPr dirty="0" sz="1500" spc="-20">
                <a:latin typeface="Arial"/>
                <a:cs typeface="Arial"/>
              </a:rPr>
              <a:t>level</a:t>
            </a:r>
            <a:r>
              <a:rPr dirty="0" sz="1500">
                <a:latin typeface="Arial"/>
                <a:cs typeface="Arial"/>
              </a:rPr>
              <a:t> API for</a:t>
            </a:r>
            <a:r>
              <a:rPr dirty="0" sz="1500" spc="-5">
                <a:latin typeface="Arial"/>
                <a:cs typeface="Arial"/>
              </a:rPr>
              <a:t> </a:t>
            </a:r>
            <a:r>
              <a:rPr dirty="0" sz="1500" spc="-35">
                <a:latin typeface="Arial"/>
                <a:cs typeface="Arial"/>
              </a:rPr>
              <a:t>TensorFlow</a:t>
            </a:r>
            <a:r>
              <a:rPr dirty="0" sz="1500" spc="-35">
                <a:solidFill>
                  <a:srgbClr val="001D35"/>
                </a:solidFill>
                <a:latin typeface="Arial"/>
                <a:cs typeface="Arial"/>
              </a:rPr>
              <a:t>;</a:t>
            </a:r>
            <a:r>
              <a:rPr dirty="0" sz="1500" spc="-7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85">
                <a:solidFill>
                  <a:srgbClr val="001D35"/>
                </a:solidFill>
                <a:latin typeface="Arial"/>
                <a:cs typeface="Arial"/>
              </a:rPr>
              <a:t>provides </a:t>
            </a:r>
            <a:r>
              <a:rPr dirty="0" sz="1500" spc="-135">
                <a:solidFill>
                  <a:srgbClr val="001D35"/>
                </a:solidFill>
                <a:latin typeface="Arial"/>
                <a:cs typeface="Arial"/>
              </a:rPr>
              <a:t>a</a:t>
            </a:r>
            <a:r>
              <a:rPr dirty="0" sz="1500" spc="-8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95">
                <a:solidFill>
                  <a:srgbClr val="001D35"/>
                </a:solidFill>
                <a:latin typeface="Arial"/>
                <a:cs typeface="Arial"/>
              </a:rPr>
              <a:t>user-</a:t>
            </a:r>
            <a:r>
              <a:rPr dirty="0" sz="1500" spc="-50">
                <a:solidFill>
                  <a:srgbClr val="001D35"/>
                </a:solidFill>
                <a:latin typeface="Arial"/>
                <a:cs typeface="Arial"/>
              </a:rPr>
              <a:t>friendly</a:t>
            </a:r>
            <a:r>
              <a:rPr dirty="0" sz="1500" spc="-9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60">
                <a:solidFill>
                  <a:srgbClr val="001D35"/>
                </a:solidFill>
                <a:latin typeface="Arial"/>
                <a:cs typeface="Arial"/>
              </a:rPr>
              <a:t>interface</a:t>
            </a:r>
            <a:r>
              <a:rPr dirty="0" sz="1500" spc="-8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001D35"/>
                </a:solidFill>
                <a:latin typeface="Arial"/>
                <a:cs typeface="Arial"/>
              </a:rPr>
              <a:t>for</a:t>
            </a:r>
            <a:r>
              <a:rPr dirty="0" sz="1500" spc="-8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65">
                <a:solidFill>
                  <a:srgbClr val="001D35"/>
                </a:solidFill>
                <a:latin typeface="Arial"/>
                <a:cs typeface="Arial"/>
              </a:rPr>
              <a:t>building</a:t>
            </a:r>
            <a:r>
              <a:rPr dirty="0" sz="1500" spc="-8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100">
                <a:solidFill>
                  <a:srgbClr val="001D35"/>
                </a:solidFill>
                <a:latin typeface="Arial"/>
                <a:cs typeface="Arial"/>
              </a:rPr>
              <a:t>and</a:t>
            </a:r>
            <a:r>
              <a:rPr dirty="0" sz="1500" spc="-8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001D35"/>
                </a:solidFill>
                <a:latin typeface="Arial"/>
                <a:cs typeface="Arial"/>
              </a:rPr>
              <a:t>training </a:t>
            </a:r>
            <a:r>
              <a:rPr dirty="0" sz="1500" spc="-75">
                <a:solidFill>
                  <a:srgbClr val="001D35"/>
                </a:solidFill>
                <a:latin typeface="Arial"/>
                <a:cs typeface="Arial"/>
              </a:rPr>
              <a:t>neural</a:t>
            </a:r>
            <a:r>
              <a:rPr dirty="0" sz="1500" spc="-6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001D35"/>
                </a:solidFill>
                <a:latin typeface="Arial"/>
                <a:cs typeface="Arial"/>
              </a:rPr>
              <a:t>networks</a:t>
            </a:r>
            <a:endParaRPr sz="1500">
              <a:latin typeface="Arial"/>
              <a:cs typeface="Arial"/>
            </a:endParaRPr>
          </a:p>
          <a:p>
            <a:pPr lvl="1" marL="659130" indent="-277495">
              <a:lnSpc>
                <a:spcPct val="100000"/>
              </a:lnSpc>
              <a:spcBef>
                <a:spcPts val="215"/>
              </a:spcBef>
              <a:buClr>
                <a:srgbClr val="000000"/>
              </a:buClr>
              <a:buChar char="•"/>
              <a:tabLst>
                <a:tab pos="659130" algn="l"/>
              </a:tabLst>
            </a:pPr>
            <a:r>
              <a:rPr dirty="0" sz="1500" spc="-160">
                <a:solidFill>
                  <a:srgbClr val="001D35"/>
                </a:solidFill>
                <a:latin typeface="Arial"/>
                <a:cs typeface="Arial"/>
              </a:rPr>
              <a:t>Some</a:t>
            </a:r>
            <a:r>
              <a:rPr dirty="0" sz="1500" spc="-8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001D35"/>
                </a:solidFill>
                <a:latin typeface="Arial"/>
                <a:cs typeface="Arial"/>
              </a:rPr>
              <a:t>examples:</a:t>
            </a:r>
            <a:endParaRPr sz="1500">
              <a:latin typeface="Arial"/>
              <a:cs typeface="Arial"/>
            </a:endParaRPr>
          </a:p>
          <a:p>
            <a:pPr lvl="2" marL="1028700" marR="1056005" indent="-277495">
              <a:lnSpc>
                <a:spcPts val="1700"/>
              </a:lnSpc>
              <a:spcBef>
                <a:spcPts val="550"/>
              </a:spcBef>
              <a:buClr>
                <a:srgbClr val="000000"/>
              </a:buClr>
              <a:buSzPct val="93750"/>
              <a:buChar char="•"/>
              <a:tabLst>
                <a:tab pos="1028700" algn="l"/>
              </a:tabLst>
            </a:pPr>
            <a:r>
              <a:rPr dirty="0" u="heavy" sz="160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  <a:hlinkClick r:id="rId2"/>
              </a:rPr>
              <a:t>https://medium.com/@golnaz.hosseini/step-by-</a:t>
            </a:r>
            <a:r>
              <a:rPr dirty="0" u="heavy" sz="16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  <a:hlinkClick r:id="rId2"/>
              </a:rPr>
              <a:t>step-tutorial-image-</a:t>
            </a:r>
            <a:r>
              <a:rPr dirty="0" sz="1600" spc="-10">
                <a:solidFill>
                  <a:srgbClr val="467886"/>
                </a:solidFill>
                <a:latin typeface="Arial"/>
                <a:cs typeface="Arial"/>
              </a:rPr>
              <a:t> </a:t>
            </a:r>
            <a:r>
              <a:rPr dirty="0" u="heavy" sz="160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classification-with-keras-</a:t>
            </a:r>
            <a:r>
              <a:rPr dirty="0" u="heavy" sz="16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7dc423f79a6b</a:t>
            </a:r>
            <a:endParaRPr sz="1600">
              <a:latin typeface="Arial"/>
              <a:cs typeface="Arial"/>
            </a:endParaRPr>
          </a:p>
          <a:p>
            <a:pPr lvl="2" marL="1028700" marR="151130" indent="-277495">
              <a:lnSpc>
                <a:spcPts val="1800"/>
              </a:lnSpc>
              <a:spcBef>
                <a:spcPts val="310"/>
              </a:spcBef>
              <a:buSzPct val="93750"/>
              <a:buChar char="•"/>
              <a:tabLst>
                <a:tab pos="1028700" algn="l"/>
              </a:tabLst>
            </a:pPr>
            <a:r>
              <a:rPr dirty="0" sz="1600">
                <a:latin typeface="Arial"/>
                <a:cs typeface="Arial"/>
                <a:hlinkClick r:id="rId3"/>
              </a:rPr>
              <a:t>https://medium.com/@golnaz.hosseini/beginner-</a:t>
            </a:r>
            <a:r>
              <a:rPr dirty="0" sz="1600" spc="-10">
                <a:latin typeface="Arial"/>
                <a:cs typeface="Arial"/>
                <a:hlinkClick r:id="rId3"/>
              </a:rPr>
              <a:t>tutorial-</a:t>
            </a:r>
            <a:r>
              <a:rPr dirty="0" sz="1600">
                <a:latin typeface="Arial"/>
                <a:cs typeface="Arial"/>
                <a:hlinkClick r:id="rId3"/>
              </a:rPr>
              <a:t>image-</a:t>
            </a:r>
            <a:r>
              <a:rPr dirty="0" sz="1600" spc="-10">
                <a:latin typeface="Arial"/>
                <a:cs typeface="Arial"/>
                <a:hlinkClick r:id="rId3"/>
              </a:rPr>
              <a:t>classification-</a:t>
            </a:r>
            <a:r>
              <a:rPr dirty="0" sz="1600" spc="-1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using-</a:t>
            </a:r>
            <a:r>
              <a:rPr dirty="0" sz="1600" spc="-10">
                <a:latin typeface="Arial"/>
                <a:cs typeface="Arial"/>
              </a:rPr>
              <a:t>pytorch-63f30dcc071c</a:t>
            </a:r>
            <a:endParaRPr sz="1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PyTorch</a:t>
            </a:r>
            <a:r>
              <a:rPr dirty="0" spc="-85"/>
              <a:t> </a:t>
            </a:r>
            <a:r>
              <a:rPr dirty="0"/>
              <a:t>vs</a:t>
            </a:r>
            <a:r>
              <a:rPr dirty="0" spc="-85"/>
              <a:t> </a:t>
            </a:r>
            <a:r>
              <a:rPr dirty="0" spc="-10"/>
              <a:t>Tensorflow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778751" y="2739688"/>
            <a:ext cx="3863340" cy="2595245"/>
          </a:xfrm>
          <a:prstGeom prst="rect">
            <a:avLst/>
          </a:prstGeom>
        </p:spPr>
        <p:txBody>
          <a:bodyPr wrap="square" lIns="0" tIns="88900" rIns="0" bIns="0" rtlCol="0" vert="horz">
            <a:spAutoFit/>
          </a:bodyPr>
          <a:lstStyle/>
          <a:p>
            <a:pPr marL="243204" indent="-230504">
              <a:lnSpc>
                <a:spcPct val="100000"/>
              </a:lnSpc>
              <a:spcBef>
                <a:spcPts val="700"/>
              </a:spcBef>
              <a:buClr>
                <a:srgbClr val="000000"/>
              </a:buClr>
              <a:buChar char="•"/>
              <a:tabLst>
                <a:tab pos="243204" algn="l"/>
              </a:tabLst>
            </a:pPr>
            <a:r>
              <a:rPr dirty="0" sz="1500" spc="-125">
                <a:solidFill>
                  <a:srgbClr val="001D35"/>
                </a:solidFill>
                <a:latin typeface="Arial"/>
                <a:cs typeface="Arial"/>
              </a:rPr>
              <a:t>PyTorch</a:t>
            </a:r>
            <a:r>
              <a:rPr dirty="0" sz="1500" spc="-6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70">
                <a:solidFill>
                  <a:srgbClr val="001D35"/>
                </a:solidFill>
                <a:latin typeface="Arial"/>
                <a:cs typeface="Arial"/>
              </a:rPr>
              <a:t>popular</a:t>
            </a:r>
            <a:r>
              <a:rPr dirty="0" sz="1500" spc="-6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40">
                <a:solidFill>
                  <a:srgbClr val="001D35"/>
                </a:solidFill>
                <a:latin typeface="Arial"/>
                <a:cs typeface="Arial"/>
              </a:rPr>
              <a:t>in</a:t>
            </a:r>
            <a:r>
              <a:rPr dirty="0" sz="1500" spc="-6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105">
                <a:solidFill>
                  <a:srgbClr val="001D35"/>
                </a:solidFill>
                <a:latin typeface="Arial"/>
                <a:cs typeface="Arial"/>
              </a:rPr>
              <a:t>research</a:t>
            </a:r>
            <a:r>
              <a:rPr dirty="0" sz="1500" spc="-6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001D35"/>
                </a:solidFill>
                <a:latin typeface="Arial"/>
                <a:cs typeface="Arial"/>
              </a:rPr>
              <a:t>community</a:t>
            </a:r>
            <a:endParaRPr sz="1500">
              <a:latin typeface="Arial"/>
              <a:cs typeface="Arial"/>
            </a:endParaRPr>
          </a:p>
          <a:p>
            <a:pPr marL="243204" marR="489584" indent="-231140">
              <a:lnSpc>
                <a:spcPts val="1610"/>
              </a:lnSpc>
              <a:spcBef>
                <a:spcPts val="810"/>
              </a:spcBef>
              <a:buClr>
                <a:srgbClr val="000000"/>
              </a:buClr>
              <a:buChar char="•"/>
              <a:tabLst>
                <a:tab pos="243204" algn="l"/>
              </a:tabLst>
            </a:pPr>
            <a:r>
              <a:rPr dirty="0" sz="1500" spc="-25">
                <a:solidFill>
                  <a:srgbClr val="545D7E"/>
                </a:solidFill>
                <a:latin typeface="Arial"/>
                <a:cs typeface="Arial"/>
              </a:rPr>
              <a:t>Design</a:t>
            </a:r>
            <a:r>
              <a:rPr dirty="0" sz="1500" spc="-65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1500" spc="-30">
                <a:solidFill>
                  <a:srgbClr val="545D7E"/>
                </a:solidFill>
                <a:latin typeface="Arial"/>
                <a:cs typeface="Arial"/>
              </a:rPr>
              <a:t>emphasizes</a:t>
            </a:r>
            <a:r>
              <a:rPr dirty="0" sz="1500" spc="-60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545D7E"/>
                </a:solidFill>
                <a:latin typeface="Arial"/>
                <a:cs typeface="Arial"/>
              </a:rPr>
              <a:t>a</a:t>
            </a:r>
            <a:r>
              <a:rPr dirty="0" sz="1500" spc="-60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545D7E"/>
                </a:solidFill>
                <a:latin typeface="Arial"/>
                <a:cs typeface="Arial"/>
              </a:rPr>
              <a:t>more</a:t>
            </a:r>
            <a:r>
              <a:rPr dirty="0" sz="1500" spc="-60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545D7E"/>
                </a:solidFill>
                <a:latin typeface="Arial"/>
                <a:cs typeface="Arial"/>
              </a:rPr>
              <a:t>“Pythonic” approach:</a:t>
            </a:r>
            <a:endParaRPr sz="1500">
              <a:latin typeface="Arial"/>
              <a:cs typeface="Arial"/>
            </a:endParaRPr>
          </a:p>
          <a:p>
            <a:pPr lvl="1" marL="612775" indent="-231140">
              <a:lnSpc>
                <a:spcPct val="100000"/>
              </a:lnSpc>
              <a:spcBef>
                <a:spcPts val="70"/>
              </a:spcBef>
              <a:buClr>
                <a:srgbClr val="000000"/>
              </a:buClr>
              <a:buChar char="•"/>
              <a:tabLst>
                <a:tab pos="612775" algn="l"/>
              </a:tabLst>
            </a:pPr>
            <a:r>
              <a:rPr dirty="0" sz="1500" spc="-25">
                <a:solidFill>
                  <a:srgbClr val="545D7E"/>
                </a:solidFill>
                <a:latin typeface="Arial"/>
                <a:cs typeface="Arial"/>
              </a:rPr>
              <a:t>concise,</a:t>
            </a:r>
            <a:r>
              <a:rPr dirty="0" sz="1500" spc="-10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1500" spc="-100">
                <a:solidFill>
                  <a:srgbClr val="001D35"/>
                </a:solidFill>
                <a:latin typeface="Arial"/>
                <a:cs typeface="Arial"/>
              </a:rPr>
              <a:t>easier</a:t>
            </a:r>
            <a:r>
              <a:rPr dirty="0" sz="1500" spc="-9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01D35"/>
                </a:solidFill>
                <a:latin typeface="Arial"/>
                <a:cs typeface="Arial"/>
              </a:rPr>
              <a:t>to</a:t>
            </a:r>
            <a:r>
              <a:rPr dirty="0" sz="1500" spc="-9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90">
                <a:solidFill>
                  <a:srgbClr val="001D35"/>
                </a:solidFill>
                <a:latin typeface="Arial"/>
                <a:cs typeface="Arial"/>
              </a:rPr>
              <a:t>debug,</a:t>
            </a:r>
            <a:r>
              <a:rPr dirty="0" sz="1500" spc="-8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75">
                <a:solidFill>
                  <a:srgbClr val="001D35"/>
                </a:solidFill>
                <a:latin typeface="Arial"/>
                <a:cs typeface="Arial"/>
              </a:rPr>
              <a:t>more</a:t>
            </a:r>
            <a:r>
              <a:rPr dirty="0" sz="1500" spc="-8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001D35"/>
                </a:solidFill>
                <a:latin typeface="Arial"/>
                <a:cs typeface="Arial"/>
              </a:rPr>
              <a:t>flexible</a:t>
            </a:r>
            <a:endParaRPr sz="1500">
              <a:latin typeface="Arial"/>
              <a:cs typeface="Arial"/>
            </a:endParaRPr>
          </a:p>
          <a:p>
            <a:pPr marL="243204" marR="5080" indent="-231140">
              <a:lnSpc>
                <a:spcPct val="87100"/>
              </a:lnSpc>
              <a:spcBef>
                <a:spcPts val="835"/>
              </a:spcBef>
              <a:buClr>
                <a:srgbClr val="000000"/>
              </a:buClr>
              <a:buChar char="•"/>
              <a:tabLst>
                <a:tab pos="243204" algn="l"/>
              </a:tabLst>
            </a:pPr>
            <a:r>
              <a:rPr dirty="0" sz="1500" spc="-25">
                <a:solidFill>
                  <a:srgbClr val="474747"/>
                </a:solidFill>
                <a:latin typeface="Arial"/>
                <a:cs typeface="Arial"/>
              </a:rPr>
              <a:t>PyTorch</a:t>
            </a:r>
            <a:r>
              <a:rPr dirty="0" sz="1500" spc="-7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74747"/>
                </a:solidFill>
                <a:latin typeface="Arial"/>
                <a:cs typeface="Arial"/>
              </a:rPr>
              <a:t>is</a:t>
            </a:r>
            <a:r>
              <a:rPr dirty="0" sz="1500" spc="-6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74747"/>
                </a:solidFill>
                <a:latin typeface="Arial"/>
                <a:cs typeface="Arial"/>
              </a:rPr>
              <a:t>known</a:t>
            </a:r>
            <a:r>
              <a:rPr dirty="0" sz="1500" spc="-7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74747"/>
                </a:solidFill>
                <a:latin typeface="Arial"/>
                <a:cs typeface="Arial"/>
              </a:rPr>
              <a:t>for</a:t>
            </a:r>
            <a:r>
              <a:rPr dirty="0" sz="1500" spc="-6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74747"/>
                </a:solidFill>
                <a:latin typeface="Arial"/>
                <a:cs typeface="Arial"/>
              </a:rPr>
              <a:t>its</a:t>
            </a:r>
            <a:r>
              <a:rPr dirty="0" sz="1500" spc="-6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74747"/>
                </a:solidFill>
                <a:latin typeface="Arial"/>
                <a:cs typeface="Arial"/>
              </a:rPr>
              <a:t>dynamic </a:t>
            </a:r>
            <a:r>
              <a:rPr dirty="0" sz="1500" spc="-30">
                <a:solidFill>
                  <a:srgbClr val="474747"/>
                </a:solidFill>
                <a:latin typeface="Arial"/>
                <a:cs typeface="Arial"/>
              </a:rPr>
              <a:t>computational</a:t>
            </a:r>
            <a:r>
              <a:rPr dirty="0" sz="1500" spc="-5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74747"/>
                </a:solidFill>
                <a:latin typeface="Arial"/>
                <a:cs typeface="Arial"/>
              </a:rPr>
              <a:t>graph,</a:t>
            </a:r>
            <a:r>
              <a:rPr dirty="0" sz="1500" spc="-5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74747"/>
                </a:solidFill>
                <a:latin typeface="Arial"/>
                <a:cs typeface="Arial"/>
              </a:rPr>
              <a:t>which</a:t>
            </a:r>
            <a:r>
              <a:rPr dirty="0" sz="1500" spc="-6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040C28"/>
                </a:solidFill>
                <a:latin typeface="Arial"/>
                <a:cs typeface="Arial"/>
              </a:rPr>
              <a:t>allows</a:t>
            </a:r>
            <a:r>
              <a:rPr dirty="0" sz="1500" spc="-65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040C28"/>
                </a:solidFill>
                <a:latin typeface="Arial"/>
                <a:cs typeface="Arial"/>
              </a:rPr>
              <a:t>for</a:t>
            </a:r>
            <a:r>
              <a:rPr dirty="0" sz="1500" spc="-55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040C28"/>
                </a:solidFill>
                <a:latin typeface="Arial"/>
                <a:cs typeface="Arial"/>
              </a:rPr>
              <a:t>more </a:t>
            </a:r>
            <a:r>
              <a:rPr dirty="0" sz="1500" spc="-25">
                <a:solidFill>
                  <a:srgbClr val="040C28"/>
                </a:solidFill>
                <a:latin typeface="Arial"/>
                <a:cs typeface="Arial"/>
              </a:rPr>
              <a:t>flexibility</a:t>
            </a:r>
            <a:r>
              <a:rPr dirty="0" sz="1500" spc="-30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040C28"/>
                </a:solidFill>
                <a:latin typeface="Arial"/>
                <a:cs typeface="Arial"/>
              </a:rPr>
              <a:t>and</a:t>
            </a:r>
            <a:r>
              <a:rPr dirty="0" sz="1500" spc="-35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040C28"/>
                </a:solidFill>
                <a:latin typeface="Arial"/>
                <a:cs typeface="Arial"/>
              </a:rPr>
              <a:t>easier </a:t>
            </a:r>
            <a:r>
              <a:rPr dirty="0" sz="1500" spc="-35">
                <a:solidFill>
                  <a:srgbClr val="040C28"/>
                </a:solidFill>
                <a:latin typeface="Arial"/>
                <a:cs typeface="Arial"/>
              </a:rPr>
              <a:t>debugging</a:t>
            </a:r>
            <a:r>
              <a:rPr dirty="0" sz="1500" spc="-25">
                <a:solidFill>
                  <a:srgbClr val="040C28"/>
                </a:solidFill>
                <a:latin typeface="Arial"/>
                <a:cs typeface="Arial"/>
              </a:rPr>
              <a:t> </a:t>
            </a:r>
            <a:r>
              <a:rPr dirty="0" sz="1500" spc="-35">
                <a:solidFill>
                  <a:srgbClr val="474747"/>
                </a:solidFill>
                <a:latin typeface="Arial"/>
                <a:cs typeface="Arial"/>
              </a:rPr>
              <a:t>compared </a:t>
            </a:r>
            <a:r>
              <a:rPr dirty="0" sz="1500" spc="-25">
                <a:solidFill>
                  <a:srgbClr val="474747"/>
                </a:solidFill>
                <a:latin typeface="Arial"/>
                <a:cs typeface="Arial"/>
              </a:rPr>
              <a:t>to </a:t>
            </a:r>
            <a:r>
              <a:rPr dirty="0" sz="1500" spc="-30">
                <a:solidFill>
                  <a:srgbClr val="474747"/>
                </a:solidFill>
                <a:latin typeface="Arial"/>
                <a:cs typeface="Arial"/>
              </a:rPr>
              <a:t>TensorFlow's</a:t>
            </a:r>
            <a:r>
              <a:rPr dirty="0" sz="1500" spc="-4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74747"/>
                </a:solidFill>
                <a:latin typeface="Arial"/>
                <a:cs typeface="Arial"/>
              </a:rPr>
              <a:t>static</a:t>
            </a:r>
            <a:r>
              <a:rPr dirty="0" sz="1500" spc="-4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74747"/>
                </a:solidFill>
                <a:latin typeface="Arial"/>
                <a:cs typeface="Arial"/>
              </a:rPr>
              <a:t>graph.</a:t>
            </a:r>
            <a:endParaRPr sz="1500">
              <a:latin typeface="Arial"/>
              <a:cs typeface="Arial"/>
            </a:endParaRPr>
          </a:p>
          <a:p>
            <a:pPr marL="243204" indent="-230504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Char char="•"/>
              <a:tabLst>
                <a:tab pos="243204" algn="l"/>
              </a:tabLst>
            </a:pPr>
            <a:r>
              <a:rPr dirty="0" sz="1500" spc="-25">
                <a:solidFill>
                  <a:srgbClr val="474747"/>
                </a:solidFill>
                <a:latin typeface="Arial"/>
                <a:cs typeface="Arial"/>
              </a:rPr>
              <a:t>PyTorch</a:t>
            </a:r>
            <a:r>
              <a:rPr dirty="0" sz="1500" spc="-6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474747"/>
                </a:solidFill>
                <a:latin typeface="Arial"/>
                <a:cs typeface="Arial"/>
              </a:rPr>
              <a:t>gaining</a:t>
            </a:r>
            <a:r>
              <a:rPr dirty="0" sz="1500" spc="-5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20">
                <a:solidFill>
                  <a:srgbClr val="474747"/>
                </a:solidFill>
                <a:latin typeface="Arial"/>
                <a:cs typeface="Arial"/>
              </a:rPr>
              <a:t>traction</a:t>
            </a:r>
            <a:r>
              <a:rPr dirty="0" sz="1500" spc="-55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74747"/>
                </a:solidFill>
                <a:latin typeface="Arial"/>
                <a:cs typeface="Arial"/>
              </a:rPr>
              <a:t>in</a:t>
            </a:r>
            <a:r>
              <a:rPr dirty="0" sz="1500" spc="-6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74747"/>
                </a:solidFill>
                <a:latin typeface="Arial"/>
                <a:cs typeface="Arial"/>
              </a:rPr>
              <a:t>industry</a:t>
            </a:r>
            <a:endParaRPr sz="1500">
              <a:latin typeface="Arial"/>
              <a:cs typeface="Arial"/>
            </a:endParaRPr>
          </a:p>
          <a:p>
            <a:pPr marL="243204" indent="-230504">
              <a:lnSpc>
                <a:spcPct val="100000"/>
              </a:lnSpc>
              <a:spcBef>
                <a:spcPts val="625"/>
              </a:spcBef>
              <a:buClr>
                <a:srgbClr val="000000"/>
              </a:buClr>
              <a:buChar char="•"/>
              <a:tabLst>
                <a:tab pos="243204" algn="l"/>
              </a:tabLst>
            </a:pPr>
            <a:r>
              <a:rPr dirty="0" sz="1500" spc="-25">
                <a:solidFill>
                  <a:srgbClr val="474747"/>
                </a:solidFill>
                <a:latin typeface="Arial"/>
                <a:cs typeface="Arial"/>
              </a:rPr>
              <a:t>Easier</a:t>
            </a:r>
            <a:r>
              <a:rPr dirty="0" sz="1500" spc="-5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474747"/>
                </a:solidFill>
                <a:latin typeface="Arial"/>
                <a:cs typeface="Arial"/>
              </a:rPr>
              <a:t>to</a:t>
            </a:r>
            <a:r>
              <a:rPr dirty="0" sz="1500" spc="-60">
                <a:solidFill>
                  <a:srgbClr val="474747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474747"/>
                </a:solidFill>
                <a:latin typeface="Arial"/>
                <a:cs typeface="Arial"/>
              </a:rPr>
              <a:t>debug</a:t>
            </a:r>
            <a:endParaRPr sz="15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5088808" y="2790109"/>
            <a:ext cx="4032885" cy="2132330"/>
          </a:xfrm>
          <a:prstGeom prst="rect">
            <a:avLst/>
          </a:prstGeom>
        </p:spPr>
        <p:txBody>
          <a:bodyPr wrap="square" lIns="0" tIns="50800" rIns="0" bIns="0" rtlCol="0" vert="horz">
            <a:spAutoFit/>
          </a:bodyPr>
          <a:lstStyle/>
          <a:p>
            <a:pPr marL="243204" marR="80010" indent="-231140">
              <a:lnSpc>
                <a:spcPts val="2500"/>
              </a:lnSpc>
              <a:spcBef>
                <a:spcPts val="400"/>
              </a:spcBef>
              <a:buClr>
                <a:srgbClr val="000000"/>
              </a:buClr>
              <a:buSzPct val="65217"/>
              <a:buChar char="•"/>
              <a:tabLst>
                <a:tab pos="243204" algn="l"/>
              </a:tabLst>
            </a:pPr>
            <a:r>
              <a:rPr dirty="0" sz="2300" spc="-145">
                <a:solidFill>
                  <a:srgbClr val="001D35"/>
                </a:solidFill>
                <a:latin typeface="Arial"/>
                <a:cs typeface="Arial"/>
              </a:rPr>
              <a:t>TensorFlow</a:t>
            </a:r>
            <a:r>
              <a:rPr dirty="0" sz="2300" spc="-12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2300" spc="-110">
                <a:solidFill>
                  <a:srgbClr val="001D35"/>
                </a:solidFill>
                <a:latin typeface="Arial"/>
                <a:cs typeface="Arial"/>
              </a:rPr>
              <a:t>holds</a:t>
            </a:r>
            <a:r>
              <a:rPr dirty="0" sz="2300" spc="-10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2300" spc="-95">
                <a:solidFill>
                  <a:srgbClr val="001D35"/>
                </a:solidFill>
                <a:latin typeface="Arial"/>
                <a:cs typeface="Arial"/>
              </a:rPr>
              <a:t>larger</a:t>
            </a:r>
            <a:r>
              <a:rPr dirty="0" sz="2300" spc="-10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2300" spc="-50">
                <a:solidFill>
                  <a:srgbClr val="001D35"/>
                </a:solidFill>
                <a:latin typeface="Arial"/>
                <a:cs typeface="Arial"/>
              </a:rPr>
              <a:t>market </a:t>
            </a:r>
            <a:r>
              <a:rPr dirty="0" sz="2300" spc="-10">
                <a:solidFill>
                  <a:srgbClr val="001D35"/>
                </a:solidFill>
                <a:latin typeface="Arial"/>
                <a:cs typeface="Arial"/>
              </a:rPr>
              <a:t>share</a:t>
            </a:r>
            <a:endParaRPr sz="2300">
              <a:latin typeface="Arial"/>
              <a:cs typeface="Arial"/>
            </a:endParaRPr>
          </a:p>
          <a:p>
            <a:pPr marL="243204" marR="796925" indent="-231140">
              <a:lnSpc>
                <a:spcPts val="2500"/>
              </a:lnSpc>
              <a:spcBef>
                <a:spcPts val="715"/>
              </a:spcBef>
              <a:buClr>
                <a:srgbClr val="000000"/>
              </a:buClr>
              <a:buSzPct val="65217"/>
              <a:buChar char="•"/>
              <a:tabLst>
                <a:tab pos="243204" algn="l"/>
              </a:tabLst>
            </a:pPr>
            <a:r>
              <a:rPr dirty="0" sz="2300" spc="-95">
                <a:solidFill>
                  <a:srgbClr val="001D35"/>
                </a:solidFill>
                <a:latin typeface="Arial"/>
                <a:cs typeface="Arial"/>
              </a:rPr>
              <a:t>known</a:t>
            </a:r>
            <a:r>
              <a:rPr dirty="0" sz="2300" spc="-13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2300">
                <a:solidFill>
                  <a:srgbClr val="001D35"/>
                </a:solidFill>
                <a:latin typeface="Arial"/>
                <a:cs typeface="Arial"/>
              </a:rPr>
              <a:t>for</a:t>
            </a:r>
            <a:r>
              <a:rPr dirty="0" sz="2300" spc="-12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2300" spc="-120">
                <a:solidFill>
                  <a:srgbClr val="001D35"/>
                </a:solidFill>
                <a:latin typeface="Arial"/>
                <a:cs typeface="Arial"/>
              </a:rPr>
              <a:t>robustness</a:t>
            </a:r>
            <a:r>
              <a:rPr dirty="0" sz="2300" spc="-12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2300" spc="-25">
                <a:solidFill>
                  <a:srgbClr val="001D35"/>
                </a:solidFill>
                <a:latin typeface="Arial"/>
                <a:cs typeface="Arial"/>
              </a:rPr>
              <a:t>in </a:t>
            </a:r>
            <a:r>
              <a:rPr dirty="0" sz="2300" spc="-65">
                <a:solidFill>
                  <a:srgbClr val="001D35"/>
                </a:solidFill>
                <a:latin typeface="Arial"/>
                <a:cs typeface="Arial"/>
              </a:rPr>
              <a:t>production</a:t>
            </a:r>
            <a:r>
              <a:rPr dirty="0" sz="2300" spc="-9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2300" spc="-85">
                <a:solidFill>
                  <a:srgbClr val="001D35"/>
                </a:solidFill>
                <a:latin typeface="Arial"/>
                <a:cs typeface="Arial"/>
              </a:rPr>
              <a:t>environments</a:t>
            </a:r>
            <a:endParaRPr sz="2300">
              <a:latin typeface="Arial"/>
              <a:cs typeface="Arial"/>
            </a:endParaRPr>
          </a:p>
          <a:p>
            <a:pPr marL="243204" marR="5080" indent="-231140">
              <a:lnSpc>
                <a:spcPts val="2400"/>
              </a:lnSpc>
              <a:spcBef>
                <a:spcPts val="790"/>
              </a:spcBef>
              <a:buClr>
                <a:srgbClr val="000000"/>
              </a:buClr>
              <a:buSzPct val="65217"/>
              <a:buChar char="•"/>
              <a:tabLst>
                <a:tab pos="243204" algn="l"/>
              </a:tabLst>
            </a:pPr>
            <a:r>
              <a:rPr dirty="0" sz="2300" spc="-145">
                <a:solidFill>
                  <a:srgbClr val="545D7E"/>
                </a:solidFill>
                <a:latin typeface="Arial"/>
                <a:cs typeface="Arial"/>
              </a:rPr>
              <a:t>TensorFlow</a:t>
            </a:r>
            <a:r>
              <a:rPr dirty="0" sz="2300" spc="-125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2300" spc="-105">
                <a:solidFill>
                  <a:srgbClr val="545D7E"/>
                </a:solidFill>
                <a:latin typeface="Arial"/>
                <a:cs typeface="Arial"/>
              </a:rPr>
              <a:t>2.0</a:t>
            </a:r>
            <a:r>
              <a:rPr dirty="0" sz="2300" spc="-110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2300" spc="-135">
                <a:solidFill>
                  <a:srgbClr val="545D7E"/>
                </a:solidFill>
                <a:latin typeface="Arial"/>
                <a:cs typeface="Arial"/>
              </a:rPr>
              <a:t>and</a:t>
            </a:r>
            <a:r>
              <a:rPr dirty="0" sz="2300" spc="-105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2300" spc="-20">
                <a:solidFill>
                  <a:srgbClr val="545D7E"/>
                </a:solidFill>
                <a:latin typeface="Arial"/>
                <a:cs typeface="Arial"/>
              </a:rPr>
              <a:t>later </a:t>
            </a:r>
            <a:r>
              <a:rPr dirty="0" sz="2300" spc="-125">
                <a:solidFill>
                  <a:srgbClr val="545D7E"/>
                </a:solidFill>
                <a:latin typeface="Arial"/>
                <a:cs typeface="Arial"/>
              </a:rPr>
              <a:t>versions</a:t>
            </a:r>
            <a:r>
              <a:rPr dirty="0" sz="2300" spc="-110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2300" spc="-145">
                <a:solidFill>
                  <a:srgbClr val="545D7E"/>
                </a:solidFill>
                <a:latin typeface="Arial"/>
                <a:cs typeface="Arial"/>
              </a:rPr>
              <a:t>have</a:t>
            </a:r>
            <a:r>
              <a:rPr dirty="0" sz="2300" spc="-120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2300" spc="-75">
                <a:solidFill>
                  <a:srgbClr val="545D7E"/>
                </a:solidFill>
                <a:latin typeface="Arial"/>
                <a:cs typeface="Arial"/>
              </a:rPr>
              <a:t>simplified</a:t>
            </a:r>
            <a:r>
              <a:rPr dirty="0" sz="2300" spc="-114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2300" spc="-45">
                <a:solidFill>
                  <a:srgbClr val="545D7E"/>
                </a:solidFill>
                <a:latin typeface="Arial"/>
                <a:cs typeface="Arial"/>
              </a:rPr>
              <a:t>the</a:t>
            </a:r>
            <a:r>
              <a:rPr dirty="0" sz="2300" spc="-120">
                <a:solidFill>
                  <a:srgbClr val="545D7E"/>
                </a:solidFill>
                <a:latin typeface="Arial"/>
                <a:cs typeface="Arial"/>
              </a:rPr>
              <a:t> </a:t>
            </a:r>
            <a:r>
              <a:rPr dirty="0" sz="2300" spc="-145">
                <a:solidFill>
                  <a:srgbClr val="545D7E"/>
                </a:solidFill>
                <a:latin typeface="Arial"/>
                <a:cs typeface="Arial"/>
              </a:rPr>
              <a:t>API,</a:t>
            </a:r>
            <a:endParaRPr sz="2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01600" y="1104900"/>
            <a:ext cx="9854565" cy="853440"/>
            <a:chOff x="101600" y="1104900"/>
            <a:chExt cx="9854565" cy="85344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600" y="1104900"/>
              <a:ext cx="9854184" cy="853439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600" y="1104900"/>
              <a:ext cx="6245352" cy="85343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21812" y="2116414"/>
            <a:ext cx="3595370" cy="4679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900">
                <a:latin typeface="Helvetica"/>
                <a:cs typeface="Helvetica"/>
              </a:rPr>
              <a:t>TensorFlow</a:t>
            </a:r>
            <a:r>
              <a:rPr dirty="0" sz="2900" spc="-65">
                <a:latin typeface="Helvetica"/>
                <a:cs typeface="Helvetica"/>
              </a:rPr>
              <a:t> </a:t>
            </a:r>
            <a:r>
              <a:rPr dirty="0" sz="2900" spc="-10">
                <a:latin typeface="Helvetica"/>
                <a:cs typeface="Helvetica"/>
              </a:rPr>
              <a:t>Overview</a:t>
            </a:r>
            <a:endParaRPr sz="2900">
              <a:latin typeface="Helvetica"/>
              <a:cs typeface="Helvetic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21812" y="3034316"/>
            <a:ext cx="2837815" cy="1757045"/>
          </a:xfrm>
          <a:prstGeom prst="rect">
            <a:avLst/>
          </a:prstGeom>
        </p:spPr>
        <p:txBody>
          <a:bodyPr wrap="square" lIns="0" tIns="18415" rIns="0" bIns="0" rtlCol="0" vert="horz">
            <a:spAutoFit/>
          </a:bodyPr>
          <a:lstStyle/>
          <a:p>
            <a:pPr marL="12700" marR="5080">
              <a:lnSpc>
                <a:spcPct val="103600"/>
              </a:lnSpc>
              <a:spcBef>
                <a:spcPts val="145"/>
              </a:spcBef>
            </a:pPr>
            <a:r>
              <a:rPr dirty="0" sz="1100" spc="-10">
                <a:latin typeface="Arial"/>
                <a:cs typeface="Arial"/>
              </a:rPr>
              <a:t>Tensorflow </a:t>
            </a:r>
            <a:r>
              <a:rPr dirty="0" sz="1100" spc="-10">
                <a:latin typeface="Arial"/>
                <a:cs typeface="Arial"/>
                <a:hlinkClick r:id="rId4"/>
              </a:rPr>
              <a:t>https://medium.com/@golnaz.hosseini/begin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ner-tutorial-image-classification-</a:t>
            </a:r>
            <a:r>
              <a:rPr dirty="0" sz="1100" spc="-10">
                <a:latin typeface="Arial"/>
                <a:cs typeface="Arial"/>
              </a:rPr>
              <a:t>using- </a:t>
            </a:r>
            <a:r>
              <a:rPr dirty="0" sz="1100">
                <a:latin typeface="Arial"/>
                <a:cs typeface="Arial"/>
              </a:rPr>
              <a:t>pytorch-</a:t>
            </a:r>
            <a:r>
              <a:rPr dirty="0" sz="1100" spc="-10">
                <a:latin typeface="Arial"/>
                <a:cs typeface="Arial"/>
              </a:rPr>
              <a:t>63f30dcc071c</a:t>
            </a:r>
            <a:endParaRPr sz="1100">
              <a:latin typeface="Arial"/>
              <a:cs typeface="Arial"/>
            </a:endParaRPr>
          </a:p>
          <a:p>
            <a:pPr marL="12700" marR="172720">
              <a:lnSpc>
                <a:spcPts val="1320"/>
              </a:lnSpc>
              <a:spcBef>
                <a:spcPts val="20"/>
              </a:spcBef>
            </a:pPr>
            <a:r>
              <a:rPr dirty="0" sz="1100">
                <a:latin typeface="Arial"/>
                <a:cs typeface="Arial"/>
              </a:rPr>
              <a:t>Keras: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high-level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API</a:t>
            </a:r>
            <a:r>
              <a:rPr dirty="0" sz="1100" spc="5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for</a:t>
            </a:r>
            <a:r>
              <a:rPr dirty="0" sz="1100" spc="4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TensorFlow</a:t>
            </a:r>
            <a:r>
              <a:rPr dirty="0" sz="1100" spc="-10">
                <a:solidFill>
                  <a:srgbClr val="001D35"/>
                </a:solidFill>
                <a:latin typeface="Arial"/>
                <a:cs typeface="Arial"/>
              </a:rPr>
              <a:t>; </a:t>
            </a:r>
            <a:r>
              <a:rPr dirty="0" sz="1100" spc="-35">
                <a:solidFill>
                  <a:srgbClr val="001D35"/>
                </a:solidFill>
                <a:latin typeface="Arial"/>
                <a:cs typeface="Arial"/>
              </a:rPr>
              <a:t>provides</a:t>
            </a:r>
            <a:r>
              <a:rPr dirty="0" sz="1100" spc="-1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100" spc="-95">
                <a:solidFill>
                  <a:srgbClr val="001D35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100" spc="-45">
                <a:solidFill>
                  <a:srgbClr val="001D35"/>
                </a:solidFill>
                <a:latin typeface="Arial"/>
                <a:cs typeface="Arial"/>
              </a:rPr>
              <a:t>user-</a:t>
            </a:r>
            <a:r>
              <a:rPr dirty="0" sz="1100" spc="-10">
                <a:solidFill>
                  <a:srgbClr val="001D35"/>
                </a:solidFill>
                <a:latin typeface="Arial"/>
                <a:cs typeface="Arial"/>
              </a:rPr>
              <a:t>friendly</a:t>
            </a:r>
            <a:r>
              <a:rPr dirty="0" sz="1100" spc="-5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100" spc="-20">
                <a:solidFill>
                  <a:srgbClr val="001D35"/>
                </a:solidFill>
                <a:latin typeface="Arial"/>
                <a:cs typeface="Arial"/>
              </a:rPr>
              <a:t>interface</a:t>
            </a:r>
            <a:r>
              <a:rPr dirty="0" sz="1100">
                <a:solidFill>
                  <a:srgbClr val="001D35"/>
                </a:solidFill>
                <a:latin typeface="Arial"/>
                <a:cs typeface="Arial"/>
              </a:rPr>
              <a:t> for</a:t>
            </a:r>
            <a:r>
              <a:rPr dirty="0" sz="1100" spc="-10">
                <a:solidFill>
                  <a:srgbClr val="001D35"/>
                </a:solidFill>
                <a:latin typeface="Arial"/>
                <a:cs typeface="Arial"/>
              </a:rPr>
              <a:t> building</a:t>
            </a: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dirty="0" sz="1100" spc="-50">
                <a:solidFill>
                  <a:srgbClr val="001D35"/>
                </a:solidFill>
                <a:latin typeface="Arial"/>
                <a:cs typeface="Arial"/>
              </a:rPr>
              <a:t>and</a:t>
            </a:r>
            <a:r>
              <a:rPr dirty="0" sz="1100" spc="-3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001D35"/>
                </a:solidFill>
                <a:latin typeface="Arial"/>
                <a:cs typeface="Arial"/>
              </a:rPr>
              <a:t>training</a:t>
            </a:r>
            <a:r>
              <a:rPr dirty="0" sz="1100" spc="-3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100" spc="-25">
                <a:solidFill>
                  <a:srgbClr val="001D35"/>
                </a:solidFill>
                <a:latin typeface="Arial"/>
                <a:cs typeface="Arial"/>
              </a:rPr>
              <a:t>neural</a:t>
            </a:r>
            <a:r>
              <a:rPr dirty="0" sz="1100" spc="-40">
                <a:solidFill>
                  <a:srgbClr val="001D35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001D35"/>
                </a:solidFill>
                <a:latin typeface="Arial"/>
                <a:cs typeface="Arial"/>
              </a:rPr>
              <a:t>networks</a:t>
            </a:r>
            <a:endParaRPr sz="1100">
              <a:latin typeface="Arial"/>
              <a:cs typeface="Arial"/>
            </a:endParaRPr>
          </a:p>
          <a:p>
            <a:pPr marL="12700" marR="36195">
              <a:lnSpc>
                <a:spcPct val="102699"/>
              </a:lnSpc>
              <a:spcBef>
                <a:spcPts val="35"/>
              </a:spcBef>
            </a:pPr>
            <a:r>
              <a:rPr dirty="0" sz="1100" spc="-10">
                <a:latin typeface="Arial"/>
                <a:cs typeface="Arial"/>
                <a:hlinkClick r:id="rId5"/>
              </a:rPr>
              <a:t>https://medium.com/@golnaz.hosseini/step-</a:t>
            </a:r>
            <a:r>
              <a:rPr dirty="0" sz="1100" spc="-1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by-step-tutorial-image-classification-</a:t>
            </a:r>
            <a:r>
              <a:rPr dirty="0" sz="1100" spc="-20">
                <a:latin typeface="Arial"/>
                <a:cs typeface="Arial"/>
              </a:rPr>
              <a:t>with- </a:t>
            </a:r>
            <a:r>
              <a:rPr dirty="0" sz="1100">
                <a:latin typeface="Arial"/>
                <a:cs typeface="Arial"/>
              </a:rPr>
              <a:t>keras-</a:t>
            </a:r>
            <a:r>
              <a:rPr dirty="0" sz="1100" spc="-10">
                <a:latin typeface="Arial"/>
                <a:cs typeface="Arial"/>
              </a:rPr>
              <a:t>7dc423f79a6b</a:t>
            </a:r>
            <a:endParaRPr sz="1100">
              <a:latin typeface="Arial"/>
              <a:cs typeface="Arial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18754" y="2960684"/>
            <a:ext cx="5338825" cy="2495416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088863" y="5780372"/>
            <a:ext cx="7280275" cy="5302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R="338455">
              <a:lnSpc>
                <a:spcPct val="100000"/>
              </a:lnSpc>
              <a:spcBef>
                <a:spcPts val="100"/>
              </a:spcBef>
            </a:pPr>
            <a:r>
              <a:rPr dirty="0" sz="1100">
                <a:latin typeface="Arial"/>
                <a:cs typeface="Arial"/>
              </a:rPr>
              <a:t>TensorFlow</a:t>
            </a:r>
            <a:r>
              <a:rPr dirty="0" sz="1100" spc="90">
                <a:latin typeface="Arial"/>
                <a:cs typeface="Arial"/>
              </a:rPr>
              <a:t> </a:t>
            </a:r>
            <a:r>
              <a:rPr dirty="0" sz="1100">
                <a:latin typeface="Arial"/>
                <a:cs typeface="Arial"/>
              </a:rPr>
              <a:t>software</a:t>
            </a:r>
            <a:r>
              <a:rPr dirty="0" sz="1100" spc="85">
                <a:latin typeface="Arial"/>
                <a:cs typeface="Arial"/>
              </a:rPr>
              <a:t> </a:t>
            </a:r>
            <a:r>
              <a:rPr dirty="0" sz="1100" spc="-10">
                <a:latin typeface="Arial"/>
                <a:cs typeface="Arial"/>
              </a:rPr>
              <a:t>stack</a:t>
            </a: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2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800" spc="-30">
                <a:solidFill>
                  <a:srgbClr val="2E414F"/>
                </a:solidFill>
                <a:latin typeface="Arial"/>
                <a:cs typeface="Arial"/>
              </a:rPr>
              <a:t>Chien,</a:t>
            </a:r>
            <a:r>
              <a:rPr dirty="0" sz="800" spc="-15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E414F"/>
                </a:solidFill>
                <a:latin typeface="Arial"/>
                <a:cs typeface="Arial"/>
              </a:rPr>
              <a:t>Steven</a:t>
            </a:r>
            <a:r>
              <a:rPr dirty="0" sz="800" spc="-15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E414F"/>
                </a:solidFill>
                <a:latin typeface="Arial"/>
                <a:cs typeface="Arial"/>
              </a:rPr>
              <a:t>W.</a:t>
            </a:r>
            <a:r>
              <a:rPr dirty="0" sz="800" spc="-15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30">
                <a:solidFill>
                  <a:srgbClr val="2E414F"/>
                </a:solidFill>
                <a:latin typeface="Arial"/>
                <a:cs typeface="Arial"/>
              </a:rPr>
              <a:t>D.</a:t>
            </a:r>
            <a:r>
              <a:rPr dirty="0" sz="800" spc="-15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E414F"/>
                </a:solidFill>
                <a:latin typeface="Arial"/>
                <a:cs typeface="Arial"/>
              </a:rPr>
              <a:t>et</a:t>
            </a:r>
            <a:r>
              <a:rPr dirty="0" sz="800" spc="-10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E414F"/>
                </a:solidFill>
                <a:latin typeface="Arial"/>
                <a:cs typeface="Arial"/>
              </a:rPr>
              <a:t>al.</a:t>
            </a:r>
            <a:r>
              <a:rPr dirty="0" sz="800" spc="-15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E414F"/>
                </a:solidFill>
                <a:latin typeface="Arial"/>
                <a:cs typeface="Arial"/>
              </a:rPr>
              <a:t>“TensorFlow</a:t>
            </a:r>
            <a:r>
              <a:rPr dirty="0" sz="800" spc="-10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E414F"/>
                </a:solidFill>
                <a:latin typeface="Arial"/>
                <a:cs typeface="Arial"/>
              </a:rPr>
              <a:t>Doing</a:t>
            </a:r>
            <a:r>
              <a:rPr dirty="0" sz="800" spc="-10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20">
                <a:solidFill>
                  <a:srgbClr val="2E414F"/>
                </a:solidFill>
                <a:latin typeface="Arial"/>
                <a:cs typeface="Arial"/>
              </a:rPr>
              <a:t>HPC.”</a:t>
            </a:r>
            <a:r>
              <a:rPr dirty="0" sz="800" spc="-15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2E414F"/>
                </a:solidFill>
                <a:latin typeface="Arial"/>
                <a:cs typeface="Arial"/>
              </a:rPr>
              <a:t>2019</a:t>
            </a:r>
            <a:r>
              <a:rPr dirty="0" sz="800" spc="-5" i="1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90" i="1">
                <a:solidFill>
                  <a:srgbClr val="2E414F"/>
                </a:solidFill>
                <a:latin typeface="Arial"/>
                <a:cs typeface="Arial"/>
              </a:rPr>
              <a:t>IEEE</a:t>
            </a:r>
            <a:r>
              <a:rPr dirty="0" sz="800" spc="-15" i="1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2E414F"/>
                </a:solidFill>
                <a:latin typeface="Arial"/>
                <a:cs typeface="Arial"/>
              </a:rPr>
              <a:t>International</a:t>
            </a:r>
            <a:r>
              <a:rPr dirty="0" sz="800" spc="-15" i="1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20" i="1">
                <a:solidFill>
                  <a:srgbClr val="2E414F"/>
                </a:solidFill>
                <a:latin typeface="Arial"/>
                <a:cs typeface="Arial"/>
              </a:rPr>
              <a:t>Parallel</a:t>
            </a:r>
            <a:r>
              <a:rPr dirty="0" sz="800" spc="-15" i="1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20" i="1">
                <a:solidFill>
                  <a:srgbClr val="2E414F"/>
                </a:solidFill>
                <a:latin typeface="Arial"/>
                <a:cs typeface="Arial"/>
              </a:rPr>
              <a:t>and</a:t>
            </a:r>
            <a:r>
              <a:rPr dirty="0" sz="800" spc="-10" i="1">
                <a:solidFill>
                  <a:srgbClr val="2E414F"/>
                </a:solidFill>
                <a:latin typeface="Arial"/>
                <a:cs typeface="Arial"/>
              </a:rPr>
              <a:t> Distributed</a:t>
            </a:r>
            <a:r>
              <a:rPr dirty="0" sz="800" spc="-5" i="1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10" i="1">
                <a:solidFill>
                  <a:srgbClr val="2E414F"/>
                </a:solidFill>
                <a:latin typeface="Arial"/>
                <a:cs typeface="Arial"/>
              </a:rPr>
              <a:t>Processing Symposium </a:t>
            </a:r>
            <a:r>
              <a:rPr dirty="0" sz="800" spc="-20" i="1">
                <a:solidFill>
                  <a:srgbClr val="2E414F"/>
                </a:solidFill>
                <a:latin typeface="Arial"/>
                <a:cs typeface="Arial"/>
              </a:rPr>
              <a:t>Workshops</a:t>
            </a:r>
            <a:r>
              <a:rPr dirty="0" sz="800" spc="-15" i="1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 spc="-40" i="1">
                <a:solidFill>
                  <a:srgbClr val="2E414F"/>
                </a:solidFill>
                <a:latin typeface="Arial"/>
                <a:cs typeface="Arial"/>
              </a:rPr>
              <a:t>(IPDPSW)</a:t>
            </a:r>
            <a:r>
              <a:rPr dirty="0" sz="800" spc="-5" i="1">
                <a:solidFill>
                  <a:srgbClr val="2E414F"/>
                </a:solidFill>
                <a:latin typeface="Arial"/>
                <a:cs typeface="Arial"/>
              </a:rPr>
              <a:t> </a:t>
            </a:r>
            <a:r>
              <a:rPr dirty="0" sz="800">
                <a:solidFill>
                  <a:srgbClr val="2E414F"/>
                </a:solidFill>
                <a:latin typeface="Arial"/>
                <a:cs typeface="Arial"/>
              </a:rPr>
              <a:t>(2019):</a:t>
            </a:r>
            <a:r>
              <a:rPr dirty="0" sz="800" spc="-20">
                <a:solidFill>
                  <a:srgbClr val="2E414F"/>
                </a:solidFill>
                <a:latin typeface="Arial"/>
                <a:cs typeface="Arial"/>
              </a:rPr>
              <a:t> 509-518.</a:t>
            </a:r>
            <a:endParaRPr sz="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"/>
              <a:t>TensorFlow:</a:t>
            </a:r>
            <a:r>
              <a:rPr dirty="0" spc="-110"/>
              <a:t> </a:t>
            </a:r>
            <a:r>
              <a:rPr dirty="0" spc="-10"/>
              <a:t>”Simple”</a:t>
            </a:r>
            <a:r>
              <a:rPr dirty="0" spc="-100"/>
              <a:t> </a:t>
            </a:r>
            <a:r>
              <a:rPr dirty="0"/>
              <a:t>Time</a:t>
            </a:r>
            <a:r>
              <a:rPr dirty="0" spc="-110"/>
              <a:t> </a:t>
            </a:r>
            <a:r>
              <a:rPr dirty="0" spc="-10"/>
              <a:t>Series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932739" y="2952786"/>
            <a:ext cx="3949065" cy="2061845"/>
          </a:xfrm>
          <a:prstGeom prst="rect">
            <a:avLst/>
          </a:prstGeom>
        </p:spPr>
        <p:txBody>
          <a:bodyPr wrap="square" lIns="0" tIns="39370" rIns="0" bIns="0" rtlCol="0" vert="horz">
            <a:spAutoFit/>
          </a:bodyPr>
          <a:lstStyle/>
          <a:p>
            <a:pPr marL="289560" marR="1306830" indent="-277495">
              <a:lnSpc>
                <a:spcPts val="1610"/>
              </a:lnSpc>
              <a:spcBef>
                <a:spcPts val="310"/>
              </a:spcBef>
              <a:buChar char="•"/>
              <a:tabLst>
                <a:tab pos="289560" algn="l"/>
              </a:tabLst>
            </a:pPr>
            <a:r>
              <a:rPr dirty="0" sz="1500" spc="-30">
                <a:latin typeface="Arial"/>
                <a:cs typeface="Arial"/>
              </a:rPr>
              <a:t>Expanse</a:t>
            </a:r>
            <a:r>
              <a:rPr dirty="0" sz="1500" spc="-4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Notebooks: </a:t>
            </a:r>
            <a:r>
              <a:rPr dirty="0" sz="1500" spc="-30">
                <a:latin typeface="Arial"/>
                <a:cs typeface="Arial"/>
              </a:rPr>
              <a:t>Tensorflow_Simple_Training</a:t>
            </a:r>
            <a:endParaRPr sz="1500">
              <a:latin typeface="Arial"/>
              <a:cs typeface="Arial"/>
            </a:endParaRPr>
          </a:p>
          <a:p>
            <a:pPr marL="289560" marR="671830" indent="-277495">
              <a:lnSpc>
                <a:spcPct val="87100"/>
              </a:lnSpc>
              <a:spcBef>
                <a:spcPts val="810"/>
              </a:spcBef>
              <a:buClr>
                <a:srgbClr val="000000"/>
              </a:buClr>
              <a:buChar char="•"/>
              <a:tabLst>
                <a:tab pos="289560" algn="l"/>
              </a:tabLst>
            </a:pPr>
            <a:r>
              <a:rPr dirty="0" u="heavy" sz="15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https://medium.com/analytics-</a:t>
            </a:r>
            <a:r>
              <a:rPr dirty="0" sz="1500" spc="-10">
                <a:solidFill>
                  <a:srgbClr val="467886"/>
                </a:solidFill>
                <a:latin typeface="Arial"/>
                <a:cs typeface="Arial"/>
              </a:rPr>
              <a:t> </a:t>
            </a:r>
            <a:r>
              <a:rPr dirty="0" u="heavy" sz="1500" spc="-4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vidhya/sequence-model-</a:t>
            </a: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time-</a:t>
            </a:r>
            <a:r>
              <a:rPr dirty="0" u="heavy" sz="15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series-</a:t>
            </a:r>
            <a:r>
              <a:rPr dirty="0" sz="1500" spc="-10">
                <a:solidFill>
                  <a:srgbClr val="467886"/>
                </a:solidFill>
                <a:latin typeface="Arial"/>
                <a:cs typeface="Arial"/>
              </a:rPr>
              <a:t> </a:t>
            </a: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prediction-</a:t>
            </a:r>
            <a:r>
              <a:rPr dirty="0" u="heavy" sz="1500" spc="-4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using-</a:t>
            </a: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tensorflow-2-</a:t>
            </a:r>
            <a:r>
              <a:rPr dirty="0" u="heavy" sz="1500" spc="-2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0-</a:t>
            </a:r>
            <a:r>
              <a:rPr dirty="0" sz="1500" spc="-25">
                <a:solidFill>
                  <a:srgbClr val="467886"/>
                </a:solidFill>
                <a:latin typeface="Arial"/>
                <a:cs typeface="Arial"/>
              </a:rPr>
              <a:t> </a:t>
            </a:r>
            <a:r>
              <a:rPr dirty="0" u="heavy" sz="15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665257beb25f</a:t>
            </a:r>
            <a:endParaRPr sz="1500">
              <a:latin typeface="Arial"/>
              <a:cs typeface="Arial"/>
            </a:endParaRPr>
          </a:p>
          <a:p>
            <a:pPr marL="289560" marR="5080" indent="-277495">
              <a:lnSpc>
                <a:spcPts val="1610"/>
              </a:lnSpc>
              <a:spcBef>
                <a:spcPts val="715"/>
              </a:spcBef>
              <a:buClr>
                <a:srgbClr val="000000"/>
              </a:buClr>
              <a:buChar char="•"/>
              <a:tabLst>
                <a:tab pos="289560" algn="l"/>
              </a:tabLst>
            </a:pP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https://</a:t>
            </a: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  <a:hlinkClick r:id="rId2"/>
              </a:rPr>
              <a:t>www.geeksforgeeks.org/time-</a:t>
            </a:r>
            <a:r>
              <a:rPr dirty="0" u="heavy" sz="15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  <a:hlinkClick r:id="rId2"/>
              </a:rPr>
              <a:t>series-</a:t>
            </a:r>
            <a:r>
              <a:rPr dirty="0" sz="1500" spc="-10">
                <a:solidFill>
                  <a:srgbClr val="467886"/>
                </a:solidFill>
                <a:latin typeface="Arial"/>
                <a:cs typeface="Arial"/>
              </a:rPr>
              <a:t> </a:t>
            </a: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forecasting-</a:t>
            </a:r>
            <a:r>
              <a:rPr dirty="0" u="heavy" sz="1500" spc="-4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using-</a:t>
            </a: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recurrent-</a:t>
            </a:r>
            <a:r>
              <a:rPr dirty="0" u="heavy" sz="1500" spc="-4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neural-</a:t>
            </a:r>
            <a:r>
              <a:rPr dirty="0" u="heavy" sz="15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networks-</a:t>
            </a:r>
            <a:r>
              <a:rPr dirty="0" sz="1500" spc="-10">
                <a:solidFill>
                  <a:srgbClr val="467886"/>
                </a:solidFill>
                <a:latin typeface="Arial"/>
                <a:cs typeface="Arial"/>
              </a:rPr>
              <a:t> </a:t>
            </a:r>
            <a:r>
              <a:rPr dirty="0" u="heavy" sz="1500" spc="-35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rnn-</a:t>
            </a:r>
            <a:r>
              <a:rPr dirty="0" u="heavy" sz="1500" spc="-3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in-</a:t>
            </a:r>
            <a:r>
              <a:rPr dirty="0" u="heavy" sz="1500" spc="-10">
                <a:solidFill>
                  <a:srgbClr val="467886"/>
                </a:solidFill>
                <a:uFill>
                  <a:solidFill>
                    <a:srgbClr val="467886"/>
                  </a:solidFill>
                </a:uFill>
                <a:latin typeface="Arial"/>
                <a:cs typeface="Arial"/>
              </a:rPr>
              <a:t>tensorflow/</a:t>
            </a:r>
            <a:endParaRPr sz="1500">
              <a:latin typeface="Arial"/>
              <a:cs typeface="Arial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33545" y="2863098"/>
            <a:ext cx="4085670" cy="25396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Mary Thomas</dc:creator>
  <dc:title>AI Workshop - Thomas - Submitting an AI Job-v3</dc:title>
  <dcterms:created xsi:type="dcterms:W3CDTF">2025-03-27T02:05:55Z</dcterms:created>
  <dcterms:modified xsi:type="dcterms:W3CDTF">2025-03-27T02:05:55Z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2025-03-26T00:00:00Z</vt:filetime>
  </property>
  <property fmtid="{D5CDD505-2E9C-101B-9397-08002B2CF9AE}" pid="3" name="Creator">
    <vt:lpwstr>PowerPoint</vt:lpwstr>
  </property>
  <property fmtid="{D5CDD505-2E9C-101B-9397-08002B2CF9AE}" pid="4" name="LastSaved">
    <vt:filetime>2025-03-27T00:00:00Z</vt:filetime>
  </property>
  <property fmtid="{D5CDD505-2E9C-101B-9397-08002B2CF9AE}" pid="5" name="Producer">
    <vt:lpwstr>macOS Version 15.3.2 (Build 24D81) Quartz PDFContext</vt:lpwstr>
  </property>
</Properties>
</file>